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65" r:id="rId5"/>
    <p:sldId id="266" r:id="rId6"/>
    <p:sldId id="286" r:id="rId7"/>
    <p:sldId id="269" r:id="rId8"/>
    <p:sldId id="285" r:id="rId9"/>
    <p:sldId id="271" r:id="rId10"/>
    <p:sldId id="277" r:id="rId11"/>
    <p:sldId id="284" r:id="rId12"/>
    <p:sldId id="291" r:id="rId13"/>
    <p:sldId id="287" r:id="rId14"/>
    <p:sldId id="288" r:id="rId15"/>
    <p:sldId id="289" r:id="rId16"/>
    <p:sldId id="290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9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4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0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2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4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3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9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1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7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3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1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39D2-ED84-4DFD-9242-C98D4C1C446F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A6A45-C17C-46F4-9D7F-700397C85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ochisiriu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156" y="2471756"/>
            <a:ext cx="9144000" cy="140820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6700" b="1" dirty="0" smtClean="0"/>
              <a:t>ПРОЕКТНАЯ ДЕЯТЕЛЬНОСТЬ</a:t>
            </a:r>
            <a:br>
              <a:rPr lang="ru-RU" sz="6700" b="1" dirty="0" smtClean="0"/>
            </a:br>
            <a:r>
              <a:rPr lang="ru-RU" sz="3600" b="1" dirty="0" smtClean="0"/>
              <a:t>за 2016-2017 учебный год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75244"/>
            <a:ext cx="9144000" cy="1655762"/>
          </a:xfrm>
        </p:spPr>
        <p:txBody>
          <a:bodyPr>
            <a:normAutofit/>
          </a:bodyPr>
          <a:lstStyle/>
          <a:p>
            <a:r>
              <a:rPr lang="ru-RU" sz="3000" b="1" i="1" dirty="0" smtClean="0"/>
              <a:t>РЕЗУЛЬТАТЫ</a:t>
            </a:r>
          </a:p>
          <a:p>
            <a:r>
              <a:rPr lang="ru-RU" sz="3000" b="1" i="1" dirty="0" smtClean="0"/>
              <a:t>ПРОБЛЕМЫ</a:t>
            </a:r>
          </a:p>
          <a:p>
            <a:r>
              <a:rPr lang="ru-RU" sz="3000" b="1" i="1" dirty="0" smtClean="0"/>
              <a:t>ПЕРСПЕКТИВЫ</a:t>
            </a:r>
            <a:endParaRPr lang="ru-RU" sz="3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33" y="321073"/>
            <a:ext cx="3676447" cy="18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04" y="538300"/>
            <a:ext cx="2700762" cy="135952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4386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ПОБЕДИТЕЛИ</a:t>
            </a:r>
          </a:p>
          <a:p>
            <a:pPr marL="0" indent="0">
              <a:buNone/>
            </a:pPr>
            <a:r>
              <a:rPr lang="ru-RU" b="1" dirty="0" smtClean="0"/>
              <a:t>Проект «Концепт «предательство» в трагедии</a:t>
            </a:r>
          </a:p>
          <a:p>
            <a:pPr marL="0" indent="0">
              <a:buNone/>
            </a:pPr>
            <a:r>
              <a:rPr lang="ru-RU" b="1" dirty="0" smtClean="0"/>
              <a:t> У. Шекспира «Гамлет»»</a:t>
            </a:r>
          </a:p>
          <a:p>
            <a:pPr marL="0" indent="0">
              <a:buNone/>
            </a:pPr>
            <a:r>
              <a:rPr lang="ru-RU" b="1" dirty="0" smtClean="0"/>
              <a:t>1 место – «Малая Нобелевская академия» Сочи</a:t>
            </a:r>
          </a:p>
          <a:p>
            <a:pPr marL="0" indent="0">
              <a:buNone/>
            </a:pPr>
            <a:r>
              <a:rPr lang="ru-RU" b="1" dirty="0" smtClean="0"/>
              <a:t>Проект «Создание книги в жанре научной фантастики»</a:t>
            </a:r>
          </a:p>
          <a:p>
            <a:pPr marL="0" indent="0">
              <a:buNone/>
            </a:pPr>
            <a:r>
              <a:rPr lang="ru-RU" b="1" dirty="0" smtClean="0"/>
              <a:t>1 место – «Малая Нобелевская академия» Сочи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274946" y="204717"/>
            <a:ext cx="5107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ШМАКОВА Анастасия</a:t>
            </a:r>
          </a:p>
          <a:p>
            <a:pPr algn="ctr"/>
            <a:r>
              <a:rPr lang="ru-RU" sz="2800" b="1" dirty="0" smtClean="0"/>
              <a:t>ШУЛЬГА София</a:t>
            </a:r>
          </a:p>
          <a:p>
            <a:pPr algn="ctr"/>
            <a:r>
              <a:rPr lang="ru-RU" sz="2800" b="1" dirty="0" smtClean="0"/>
              <a:t>ДИВИНСКИЙ Владимир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122">
            <a:off x="10029134" y="1717304"/>
            <a:ext cx="1355025" cy="18603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132">
            <a:off x="6931580" y="1746261"/>
            <a:ext cx="1355024" cy="186036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4" t="12806" r="42903" b="40886"/>
          <a:stretch/>
        </p:blipFill>
        <p:spPr>
          <a:xfrm>
            <a:off x="8207656" y="2197289"/>
            <a:ext cx="1981455" cy="36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04" y="538300"/>
            <a:ext cx="2700762" cy="135952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9711" y="2194113"/>
            <a:ext cx="5181600" cy="40019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ПОБЕДИТЕЛИ</a:t>
            </a:r>
          </a:p>
          <a:p>
            <a:pPr marL="0" indent="0">
              <a:buNone/>
            </a:pPr>
            <a:r>
              <a:rPr lang="ru-RU" b="1" dirty="0"/>
              <a:t>Проект ««Профильное обучение в средней школе: опыт статистического анализа</a:t>
            </a:r>
            <a:r>
              <a:rPr lang="ru-RU" b="1" dirty="0" smtClean="0"/>
              <a:t>»</a:t>
            </a:r>
          </a:p>
          <a:p>
            <a:pPr marL="0" indent="0">
              <a:buNone/>
            </a:pPr>
            <a:r>
              <a:rPr lang="ru-RU" b="1" dirty="0" smtClean="0"/>
              <a:t>Победа в номинации – городской конкурс проектов «Я – талант!»</a:t>
            </a:r>
          </a:p>
          <a:p>
            <a:pPr marL="0" indent="0">
              <a:buNone/>
            </a:pPr>
            <a:r>
              <a:rPr lang="ru-RU" b="1" dirty="0" smtClean="0"/>
              <a:t>Проект «Разработка идеологии и интерьеров Музея будущих полетов»</a:t>
            </a:r>
          </a:p>
          <a:p>
            <a:pPr marL="0" indent="0">
              <a:buNone/>
            </a:pPr>
            <a:r>
              <a:rPr lang="ru-RU" b="1" dirty="0" smtClean="0"/>
              <a:t>1 место – </a:t>
            </a:r>
            <a:r>
              <a:rPr lang="ru-RU" b="1" dirty="0" err="1" smtClean="0"/>
              <a:t>Семихатовские</a:t>
            </a:r>
            <a:r>
              <a:rPr lang="ru-RU" b="1" dirty="0" smtClean="0"/>
              <a:t> чтения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274946" y="204717"/>
            <a:ext cx="5107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БЕЛОВА София</a:t>
            </a:r>
          </a:p>
          <a:p>
            <a:pPr algn="ctr"/>
            <a:r>
              <a:rPr lang="ru-RU" sz="2800" b="1" dirty="0" smtClean="0"/>
              <a:t>ПЕРВОВА Софья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94" y="1392071"/>
            <a:ext cx="5258937" cy="3944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73" y="197892"/>
            <a:ext cx="1677964" cy="238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blishing Archaeology: Rejected by Science !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1" y="1337481"/>
            <a:ext cx="2363497" cy="3038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0430" y="1337481"/>
            <a:ext cx="7565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Долгополова Елена Станиславовна</a:t>
            </a:r>
          </a:p>
          <a:p>
            <a:r>
              <a:rPr lang="ru-RU" sz="3200" b="1" dirty="0" smtClean="0"/>
              <a:t> Жулидова Надежда Иосифовна</a:t>
            </a:r>
          </a:p>
          <a:p>
            <a:r>
              <a:rPr lang="ru-RU" sz="3200" b="1" dirty="0" smtClean="0"/>
              <a:t> Сапожникова Ольга Владиславовна</a:t>
            </a:r>
          </a:p>
          <a:p>
            <a:r>
              <a:rPr lang="ru-RU" sz="3200" b="1" dirty="0" smtClean="0"/>
              <a:t> Соловьева Елена Анатольевна</a:t>
            </a:r>
          </a:p>
          <a:p>
            <a:r>
              <a:rPr lang="ru-RU" sz="3200" b="1" dirty="0" smtClean="0"/>
              <a:t> Толмачева Марина Ивановна</a:t>
            </a:r>
          </a:p>
          <a:p>
            <a:r>
              <a:rPr lang="ru-RU" sz="3200" b="1" dirty="0" smtClean="0"/>
              <a:t> </a:t>
            </a:r>
            <a:r>
              <a:rPr lang="ru-RU" sz="3200" b="1" dirty="0" err="1" smtClean="0"/>
              <a:t>Трубаева</a:t>
            </a:r>
            <a:r>
              <a:rPr lang="ru-RU" sz="3200" b="1" dirty="0" smtClean="0"/>
              <a:t> Наталья Валерьевна</a:t>
            </a:r>
          </a:p>
          <a:p>
            <a:r>
              <a:rPr lang="ru-RU" sz="3200" b="1" dirty="0" smtClean="0"/>
              <a:t> </a:t>
            </a:r>
            <a:r>
              <a:rPr lang="ru-RU" sz="3200" b="1" dirty="0" err="1" smtClean="0"/>
              <a:t>Устер</a:t>
            </a:r>
            <a:r>
              <a:rPr lang="ru-RU" sz="3200" b="1" dirty="0" smtClean="0"/>
              <a:t> Юлия Витальевна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461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72080"/>
              </p:ext>
            </p:extLst>
          </p:nvPr>
        </p:nvGraphicFramePr>
        <p:xfrm>
          <a:off x="368488" y="719664"/>
          <a:ext cx="11041039" cy="562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828">
                  <a:extLst>
                    <a:ext uri="{9D8B030D-6E8A-4147-A177-3AD203B41FA5}">
                      <a16:colId xmlns:a16="http://schemas.microsoft.com/office/drawing/2014/main" val="635847001"/>
                    </a:ext>
                  </a:extLst>
                </a:gridCol>
                <a:gridCol w="2765828">
                  <a:extLst>
                    <a:ext uri="{9D8B030D-6E8A-4147-A177-3AD203B41FA5}">
                      <a16:colId xmlns:a16="http://schemas.microsoft.com/office/drawing/2014/main" val="2731013576"/>
                    </a:ext>
                  </a:extLst>
                </a:gridCol>
                <a:gridCol w="2765828">
                  <a:extLst>
                    <a:ext uri="{9D8B030D-6E8A-4147-A177-3AD203B41FA5}">
                      <a16:colId xmlns:a16="http://schemas.microsoft.com/office/drawing/2014/main" val="1734275508"/>
                    </a:ext>
                  </a:extLst>
                </a:gridCol>
                <a:gridCol w="2743555">
                  <a:extLst>
                    <a:ext uri="{9D8B030D-6E8A-4147-A177-3AD203B41FA5}">
                      <a16:colId xmlns:a16="http://schemas.microsoft.com/office/drawing/2014/main" val="1207278784"/>
                    </a:ext>
                  </a:extLst>
                </a:gridCol>
              </a:tblGrid>
              <a:tr h="8365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УРОВЕНЬ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УЧАСТНИКИ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ПРИЗЕРЫ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ПОБЕДИТЕЛИ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881769"/>
                  </a:ext>
                </a:extLst>
              </a:tr>
              <a:tr h="8365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ШКОЛЬНЫЙ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564863"/>
                  </a:ext>
                </a:extLst>
              </a:tr>
              <a:tr h="83653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муниципальный</a:t>
                      </a:r>
                    </a:p>
                    <a:p>
                      <a:r>
                        <a:rPr lang="ru-RU" b="1" dirty="0" smtClean="0"/>
                        <a:t>РАЙОННЫЙ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01021"/>
                  </a:ext>
                </a:extLst>
              </a:tr>
              <a:tr h="8365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МУНИЦИПАЛЬНЫЙ</a:t>
                      </a:r>
                    </a:p>
                    <a:p>
                      <a:r>
                        <a:rPr lang="ru-RU" b="1" dirty="0" smtClean="0"/>
                        <a:t>ГОРОДСКОЙ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r>
                        <a:rPr lang="ru-RU" sz="2800" baseline="0" dirty="0" smtClean="0"/>
                        <a:t> (номинация)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820192"/>
                  </a:ext>
                </a:extLst>
              </a:tr>
              <a:tr h="8365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РЕГИОНАЛЬНЫЙ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803701"/>
                  </a:ext>
                </a:extLst>
              </a:tr>
              <a:tr h="144387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МЕЖРЕГИОНАЛЬНЫЙ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45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5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delos de Respuestas |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03" y="1187355"/>
            <a:ext cx="3681712" cy="3894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1310185"/>
            <a:ext cx="4380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ИНФОРМАЦИЯ:</a:t>
            </a:r>
          </a:p>
          <a:p>
            <a:r>
              <a:rPr lang="ru-RU" sz="2800" b="1" dirty="0" smtClean="0"/>
              <a:t> стенд, сайт, мероприятия</a:t>
            </a:r>
          </a:p>
          <a:p>
            <a:endParaRPr lang="ru-RU" sz="2800" b="1" dirty="0"/>
          </a:p>
          <a:p>
            <a:r>
              <a:rPr lang="ru-RU" sz="2800" b="1" dirty="0" smtClean="0"/>
              <a:t>МОТИВАЦИЯ:</a:t>
            </a:r>
          </a:p>
          <a:p>
            <a:r>
              <a:rPr lang="ru-RU" sz="2800" b="1" dirty="0"/>
              <a:t>з</a:t>
            </a:r>
            <a:r>
              <a:rPr lang="ru-RU" sz="2800" b="1" dirty="0" smtClean="0"/>
              <a:t>ачетные бонусы,</a:t>
            </a:r>
          </a:p>
          <a:p>
            <a:r>
              <a:rPr lang="ru-RU" sz="2800" b="1" dirty="0"/>
              <a:t>м</a:t>
            </a:r>
            <a:r>
              <a:rPr lang="ru-RU" sz="2800" b="1" dirty="0" smtClean="0"/>
              <a:t>атериальное поощрение</a:t>
            </a:r>
          </a:p>
          <a:p>
            <a:endParaRPr lang="ru-RU" sz="2800" b="1" dirty="0"/>
          </a:p>
          <a:p>
            <a:r>
              <a:rPr lang="ru-RU" sz="2800" b="1" dirty="0" smtClean="0"/>
              <a:t>ПАРТНЕРЫ:</a:t>
            </a:r>
          </a:p>
          <a:p>
            <a:r>
              <a:rPr lang="ru-RU" sz="2800" b="1" dirty="0" smtClean="0"/>
              <a:t>НПО автоматики, </a:t>
            </a:r>
            <a:r>
              <a:rPr lang="en-US" sz="2800" b="1" dirty="0" err="1" smtClean="0"/>
              <a:t>Robotechsistem</a:t>
            </a:r>
            <a:endParaRPr lang="ru-RU" sz="2800" b="1" dirty="0" smtClean="0"/>
          </a:p>
          <a:p>
            <a:endParaRPr lang="ru-RU" sz="2800" b="1" dirty="0"/>
          </a:p>
          <a:p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47713" y="1542197"/>
            <a:ext cx="3316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СИСТЕМНЫЙ ПОДХОД</a:t>
            </a:r>
          </a:p>
          <a:p>
            <a:endParaRPr lang="ru-RU" sz="2800" b="1" dirty="0"/>
          </a:p>
          <a:p>
            <a:r>
              <a:rPr lang="ru-RU" sz="2800" b="1" dirty="0" smtClean="0"/>
              <a:t>НАУЧНОЕ РУКОВОДСТВО</a:t>
            </a:r>
          </a:p>
          <a:p>
            <a:endParaRPr lang="ru-RU" sz="2800" b="1" dirty="0"/>
          </a:p>
          <a:p>
            <a:r>
              <a:rPr lang="ru-RU" sz="2800" b="1" dirty="0" smtClean="0"/>
              <a:t>ПЕДАГОГИЧЕСКОЕ СОПРОВОЖДЕНИЕ</a:t>
            </a:r>
            <a:endParaRPr lang="ru-RU" sz="2800" b="1" dirty="0"/>
          </a:p>
        </p:txBody>
      </p:sp>
      <p:sp>
        <p:nvSpPr>
          <p:cNvPr id="6" name="Плюс 5"/>
          <p:cNvSpPr/>
          <p:nvPr/>
        </p:nvSpPr>
        <p:spPr>
          <a:xfrm>
            <a:off x="982639" y="122830"/>
            <a:ext cx="1337480" cy="1187355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8379725" y="334369"/>
            <a:ext cx="1651379" cy="108499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505" y="0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Образовательный центр «Сириус» запускает новый проект — «Уроки настоящего». </a:t>
            </a:r>
            <a:endParaRPr lang="en-US" sz="2400" b="1" dirty="0"/>
          </a:p>
          <a:p>
            <a:pPr algn="ctr"/>
            <a:r>
              <a:rPr lang="ru-RU" sz="2400" b="1" dirty="0" smtClean="0"/>
              <a:t>ШКОЛЬНАЯ НАУЧНАЯ СТУДИЯ!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В программе занятий студии — очные и онлайн-встречи c ведущими учеными и технологами страны и мира, открытые дискуссии в формате встреч, выполнение заданий ведущих ученых </a:t>
            </a:r>
            <a:r>
              <a:rPr lang="ru-RU" sz="2400" b="1" dirty="0" smtClean="0"/>
              <a:t>проекта</a:t>
            </a:r>
            <a:endParaRPr lang="en-US" sz="2400" b="1" dirty="0" smtClean="0"/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(в том числе и в формате </a:t>
            </a:r>
            <a:r>
              <a:rPr lang="ru-RU" sz="2400" b="1" dirty="0" err="1"/>
              <a:t>сетенауки</a:t>
            </a:r>
            <a:r>
              <a:rPr lang="ru-RU" sz="2400" b="1" dirty="0"/>
              <a:t>), участие в конкурсном отборе лучших решений представленных </a:t>
            </a:r>
            <a:r>
              <a:rPr lang="ru-RU" sz="2400" b="1" dirty="0" smtClean="0"/>
              <a:t>задач.</a:t>
            </a:r>
          </a:p>
          <a:p>
            <a:pPr algn="ctr"/>
            <a:r>
              <a:rPr lang="ru-RU" sz="2400" b="1" dirty="0" smtClean="0"/>
              <a:t>48 образовательных учреждений из 27 регионов РФ.</a:t>
            </a:r>
          </a:p>
          <a:p>
            <a:pPr algn="ctr"/>
            <a:r>
              <a:rPr lang="ru-RU" sz="2400" b="1" dirty="0" smtClean="0"/>
              <a:t>Выпускник школы волонтеров –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Матафонов</a:t>
            </a:r>
            <a:r>
              <a:rPr lang="ru-RU" sz="2400" b="1" dirty="0" smtClean="0"/>
              <a:t> Денис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 </a:t>
            </a:r>
            <a:r>
              <a:rPr lang="en-US" sz="2400" b="1" dirty="0">
                <a:hlinkClick r:id="rId2"/>
              </a:rPr>
              <a:t>https://sochisirius.ru</a:t>
            </a:r>
            <a:r>
              <a:rPr lang="en-US" sz="2400" b="1" dirty="0" smtClean="0">
                <a:hlinkClick r:id="rId2"/>
              </a:rPr>
              <a:t>/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85" y="3479681"/>
            <a:ext cx="5177532" cy="2402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577" y="316884"/>
            <a:ext cx="4955849" cy="24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76" y="2327401"/>
            <a:ext cx="2937203" cy="18976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75" y="291085"/>
            <a:ext cx="2937203" cy="18804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75" y="4380930"/>
            <a:ext cx="3096921" cy="21900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55343" y="291085"/>
            <a:ext cx="45992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КРУЖОК РОБОТОТЕХНИКИ</a:t>
            </a:r>
          </a:p>
          <a:p>
            <a:r>
              <a:rPr lang="ru-RU" sz="2400" b="1" dirty="0"/>
              <a:t> в начальной </a:t>
            </a:r>
            <a:r>
              <a:rPr lang="ru-RU" sz="2400" b="1" dirty="0" smtClean="0"/>
              <a:t>школе</a:t>
            </a:r>
          </a:p>
          <a:p>
            <a:r>
              <a:rPr lang="ru-RU" sz="2400" b="1" dirty="0" smtClean="0"/>
              <a:t>Филатов М.</a:t>
            </a:r>
          </a:p>
          <a:p>
            <a:endParaRPr lang="ru-RU" sz="2400" b="1" dirty="0"/>
          </a:p>
          <a:p>
            <a:r>
              <a:rPr lang="ru-RU" sz="2400" b="1" dirty="0" smtClean="0"/>
              <a:t>ЭКСПЕРИМЕНТАЛЬНАЯ ПЛОЩАДКА 3</a:t>
            </a:r>
            <a:r>
              <a:rPr lang="en-US" sz="2400" b="1" dirty="0" smtClean="0"/>
              <a:t>D</a:t>
            </a:r>
            <a:r>
              <a:rPr lang="ru-RU" sz="2400" b="1" dirty="0" smtClean="0"/>
              <a:t>-моделирования «</a:t>
            </a:r>
            <a:r>
              <a:rPr lang="en-US" sz="2400" b="1" dirty="0" err="1" smtClean="0"/>
              <a:t>Schooltech</a:t>
            </a:r>
            <a:r>
              <a:rPr lang="ru-RU" sz="2400" b="1" dirty="0" smtClean="0"/>
              <a:t>» для 7-9 классов</a:t>
            </a:r>
          </a:p>
          <a:p>
            <a:r>
              <a:rPr lang="ru-RU" sz="2400" b="1" dirty="0" smtClean="0"/>
              <a:t>Фурман М. А.</a:t>
            </a:r>
          </a:p>
          <a:p>
            <a:endParaRPr lang="ru-RU" sz="2400" b="1" dirty="0"/>
          </a:p>
          <a:p>
            <a:r>
              <a:rPr lang="ru-RU" sz="2400" b="1" dirty="0" smtClean="0"/>
              <a:t>ОБРАЗОВАТЕЛЬНАЯ ПРОГРАММА</a:t>
            </a:r>
          </a:p>
          <a:p>
            <a:r>
              <a:rPr lang="ru-RU" sz="2400" b="1" dirty="0" smtClean="0"/>
              <a:t>«СОВРЕМЕННЫЕ ТЕХНОЛОГИИ»</a:t>
            </a:r>
          </a:p>
          <a:p>
            <a:r>
              <a:rPr lang="ru-RU" sz="2400" b="1" dirty="0"/>
              <a:t>к</a:t>
            </a:r>
            <a:r>
              <a:rPr lang="ru-RU" sz="2400" b="1" dirty="0" smtClean="0"/>
              <a:t>андидат технических наук </a:t>
            </a:r>
            <a:r>
              <a:rPr lang="ru-RU" sz="2400" b="1" dirty="0" err="1" smtClean="0"/>
              <a:t>Шаманаев</a:t>
            </a:r>
            <a:r>
              <a:rPr lang="ru-RU" sz="2400" b="1" dirty="0" smtClean="0"/>
              <a:t> Ю. Ф.</a:t>
            </a:r>
          </a:p>
          <a:p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432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... у каждого гения одна дорога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874" y="2260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ДОРОГУ   ОСИЛИТ    ИДУЩИЙ!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73" y="416289"/>
            <a:ext cx="10726645" cy="603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– это…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6840" y="650377"/>
            <a:ext cx="7176712" cy="5393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448" y="1557572"/>
            <a:ext cx="41170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Прое́кт</a:t>
            </a:r>
            <a:r>
              <a:rPr lang="ru-RU" sz="2400" b="1" dirty="0"/>
              <a:t> (от лат. </a:t>
            </a:r>
            <a:r>
              <a:rPr lang="ru-RU" sz="2400" b="1" dirty="0" err="1"/>
              <a:t>projectus</a:t>
            </a:r>
            <a:r>
              <a:rPr lang="ru-RU" sz="2400" b="1" dirty="0"/>
              <a:t> — брошенный вперёд, выступающий, выдающийся вперёд) — замысел, идея, образ, воплощённые в форму описания, обоснования расчётов, чертежей, раскрывающих сущность замысла и возможность его практической </a:t>
            </a:r>
            <a:r>
              <a:rPr lang="ru-RU" sz="2400" b="1" dirty="0" smtClean="0"/>
              <a:t>реализации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780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ГДЕ МОЖНО </a:t>
            </a:r>
            <a:br>
              <a:rPr lang="ru-RU" b="1" dirty="0" smtClean="0"/>
            </a:br>
            <a:r>
              <a:rPr lang="ru-RU" b="1" dirty="0" smtClean="0"/>
              <a:t>ПРЕДСТАВИТЬ ПРОЕКТ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Лицейская НПК «КВАНТ» – ноябрь</a:t>
            </a:r>
          </a:p>
          <a:p>
            <a:r>
              <a:rPr lang="ru-RU" b="1" dirty="0" err="1" smtClean="0"/>
              <a:t>Татищевские</a:t>
            </a:r>
            <a:r>
              <a:rPr lang="ru-RU" b="1" dirty="0" smtClean="0"/>
              <a:t> чтения (краеведение) – декабрь</a:t>
            </a:r>
          </a:p>
          <a:p>
            <a:r>
              <a:rPr lang="ru-RU" b="1" dirty="0" smtClean="0"/>
              <a:t>НПК Фестиваля «Юные интеллектуалы Екатеринбурга» (районный тур – январь)</a:t>
            </a:r>
          </a:p>
          <a:p>
            <a:r>
              <a:rPr lang="ru-RU" b="1" dirty="0" smtClean="0"/>
              <a:t>Городской конкурс «</a:t>
            </a:r>
            <a:r>
              <a:rPr lang="ru-RU" b="1" dirty="0" err="1" smtClean="0"/>
              <a:t>Суперчитатель</a:t>
            </a:r>
            <a:r>
              <a:rPr lang="ru-RU" b="1" dirty="0" smtClean="0"/>
              <a:t>» – февраль-апрель</a:t>
            </a:r>
          </a:p>
          <a:p>
            <a:r>
              <a:rPr lang="ru-RU" b="1" dirty="0" smtClean="0"/>
              <a:t>Городская НПК «Малахитовая шкатулка» (март)</a:t>
            </a:r>
          </a:p>
          <a:p>
            <a:r>
              <a:rPr lang="ru-RU" b="1" dirty="0" smtClean="0"/>
              <a:t>Конкурс проектов «Я – талант!» (апрель)</a:t>
            </a:r>
          </a:p>
          <a:p>
            <a:r>
              <a:rPr lang="ru-RU" b="1" dirty="0" smtClean="0"/>
              <a:t>Фестиваль «Филологический калейдоскоп» (апрель)</a:t>
            </a:r>
          </a:p>
          <a:p>
            <a:r>
              <a:rPr lang="ru-RU" b="1" dirty="0" err="1" smtClean="0"/>
              <a:t>Семихатовские</a:t>
            </a:r>
            <a:r>
              <a:rPr lang="ru-RU" b="1" dirty="0" smtClean="0"/>
              <a:t> чтения (НПО автоматики) – апрель</a:t>
            </a:r>
          </a:p>
          <a:p>
            <a:r>
              <a:rPr lang="ru-RU" b="1" dirty="0" smtClean="0"/>
              <a:t>Петербургское образование: «Малая нобелевская академия»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(г. Сочи) – декабрь»; НПК (г. Санкт-Петербург) - апрель</a:t>
            </a:r>
            <a:endParaRPr lang="ru-RU" b="1" dirty="0"/>
          </a:p>
        </p:txBody>
      </p:sp>
      <p:pic>
        <p:nvPicPr>
          <p:cNvPr id="2" name="Рисунок 1" descr="Хакатон по разработке приложений под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72" y="0"/>
            <a:ext cx="2434167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ДОСТИЖЕНИЯ ЛИЦЕЯ </a:t>
            </a:r>
            <a:br>
              <a:rPr lang="ru-RU" b="1" dirty="0" smtClean="0"/>
            </a:br>
            <a:r>
              <a:rPr lang="ru-RU" b="1" dirty="0" smtClean="0"/>
              <a:t>за 2016-2017 учебный год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Лицейская НПК «КВАНТ» – 15 проектов</a:t>
            </a:r>
          </a:p>
          <a:p>
            <a:r>
              <a:rPr lang="ru-RU" b="1" dirty="0" smtClean="0"/>
              <a:t>Районный тур НПК «Юные интеллектуалы Екатеринбурга» – 11 проектов</a:t>
            </a:r>
          </a:p>
          <a:p>
            <a:r>
              <a:rPr lang="ru-RU" b="1" dirty="0" smtClean="0"/>
              <a:t>Городской тур НПК «Юные интеллектуалы Екатеринбурга» – 2 проекта</a:t>
            </a:r>
          </a:p>
          <a:p>
            <a:r>
              <a:rPr lang="ru-RU" b="1" dirty="0" smtClean="0"/>
              <a:t>Конкурс «Я – талант!» – 3 проекта</a:t>
            </a:r>
          </a:p>
          <a:p>
            <a:r>
              <a:rPr lang="ru-RU" b="1" dirty="0" smtClean="0"/>
              <a:t>«Малая нобелевская академия» (г. Сочи) – 5 проектов</a:t>
            </a:r>
          </a:p>
          <a:p>
            <a:r>
              <a:rPr lang="ru-RU" b="1" dirty="0" smtClean="0"/>
              <a:t>Молодежный космический форум «1</a:t>
            </a:r>
            <a:r>
              <a:rPr lang="en-US" b="1" dirty="0" smtClean="0"/>
              <a:t>V</a:t>
            </a:r>
            <a:r>
              <a:rPr lang="ru-RU" b="1" dirty="0" smtClean="0"/>
              <a:t> </a:t>
            </a:r>
            <a:r>
              <a:rPr lang="ru-RU" b="1" dirty="0" err="1" smtClean="0"/>
              <a:t>Семихатовские</a:t>
            </a:r>
            <a:r>
              <a:rPr lang="ru-RU" b="1" dirty="0" smtClean="0"/>
              <a:t> чтения» – 7 проектов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038" y="230188"/>
            <a:ext cx="2700762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25" y="1938742"/>
            <a:ext cx="4653331" cy="26216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26006" y="571902"/>
            <a:ext cx="82659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Лицейская научно-практическая конференция «КВАНТ»</a:t>
            </a:r>
          </a:p>
          <a:p>
            <a:pPr algn="ctr"/>
            <a:r>
              <a:rPr lang="ru-RU" b="1" dirty="0"/>
              <a:t>     29 ноября в Лицее прошел очный этап защиты исследовательских проектов НПК «КВАНТ». 27 лицеистов подготовили проекты и представили свои работы членам жюри.</a:t>
            </a:r>
          </a:p>
          <a:p>
            <a:pPr algn="ctr"/>
            <a:r>
              <a:rPr lang="ru-RU" b="1" dirty="0"/>
              <a:t>     Победителями и призерами стали:</a:t>
            </a:r>
          </a:p>
          <a:p>
            <a:pPr algn="ctr"/>
            <a:r>
              <a:rPr lang="ru-RU" b="1" dirty="0"/>
              <a:t>1.	техническое направление:</a:t>
            </a:r>
          </a:p>
          <a:p>
            <a:pPr algn="ctr"/>
            <a:r>
              <a:rPr lang="ru-RU" b="1" dirty="0"/>
              <a:t> Устинов Алексей – 8 «А» и Савина Дарья – 8 «В»;</a:t>
            </a:r>
          </a:p>
          <a:p>
            <a:pPr algn="ctr"/>
            <a:r>
              <a:rPr lang="ru-RU" b="1" dirty="0"/>
              <a:t> Белова София и Первова София – 8 «А»;</a:t>
            </a:r>
          </a:p>
          <a:p>
            <a:pPr algn="ctr"/>
            <a:r>
              <a:rPr lang="ru-RU" b="1" dirty="0"/>
              <a:t> </a:t>
            </a:r>
            <a:r>
              <a:rPr lang="ru-RU" b="1" dirty="0" err="1"/>
              <a:t>Сибагатуллина</a:t>
            </a:r>
            <a:r>
              <a:rPr lang="ru-RU" b="1" dirty="0"/>
              <a:t> </a:t>
            </a:r>
            <a:r>
              <a:rPr lang="ru-RU" b="1" dirty="0" err="1"/>
              <a:t>Эльвина</a:t>
            </a:r>
            <a:r>
              <a:rPr lang="ru-RU" b="1" dirty="0"/>
              <a:t> – 10 «А»</a:t>
            </a:r>
          </a:p>
          <a:p>
            <a:pPr algn="ctr"/>
            <a:r>
              <a:rPr lang="ru-RU" b="1" dirty="0"/>
              <a:t>2.	естественно-научное направление: </a:t>
            </a:r>
          </a:p>
          <a:p>
            <a:pPr algn="ctr"/>
            <a:r>
              <a:rPr lang="ru-RU" b="1" dirty="0" err="1"/>
              <a:t>Зяблицева</a:t>
            </a:r>
            <a:r>
              <a:rPr lang="ru-RU" b="1" dirty="0"/>
              <a:t> Анна – 9 «В»;</a:t>
            </a:r>
          </a:p>
          <a:p>
            <a:pPr algn="ctr"/>
            <a:r>
              <a:rPr lang="ru-RU" b="1" dirty="0"/>
              <a:t> Гурина Варвара и </a:t>
            </a:r>
            <a:r>
              <a:rPr lang="ru-RU" b="1" dirty="0" err="1"/>
              <a:t>Сушенцева</a:t>
            </a:r>
            <a:r>
              <a:rPr lang="ru-RU" b="1" dirty="0"/>
              <a:t> Юлия – 8 «А»;</a:t>
            </a:r>
          </a:p>
          <a:p>
            <a:pPr algn="ctr"/>
            <a:r>
              <a:rPr lang="ru-RU" b="1" dirty="0"/>
              <a:t> </a:t>
            </a:r>
            <a:r>
              <a:rPr lang="ru-RU" b="1" dirty="0" err="1"/>
              <a:t>Нежинская</a:t>
            </a:r>
            <a:r>
              <a:rPr lang="ru-RU" b="1" dirty="0"/>
              <a:t> Агнесса – 8 «В»</a:t>
            </a:r>
          </a:p>
          <a:p>
            <a:pPr algn="ctr"/>
            <a:r>
              <a:rPr lang="ru-RU" b="1" dirty="0"/>
              <a:t>3.	гуманитарное направление: </a:t>
            </a:r>
          </a:p>
          <a:p>
            <a:pPr algn="ctr"/>
            <a:r>
              <a:rPr lang="ru-RU" b="1" dirty="0"/>
              <a:t>Лапшина Екатерина – 10 «В»;</a:t>
            </a:r>
          </a:p>
          <a:p>
            <a:pPr algn="ctr"/>
            <a:r>
              <a:rPr lang="ru-RU" b="1" dirty="0"/>
              <a:t> Бирюкова Алиса – 7 «Б»; Стороженко Владислав – 9 «В»;</a:t>
            </a:r>
          </a:p>
          <a:p>
            <a:pPr algn="ctr"/>
            <a:r>
              <a:rPr lang="ru-RU" b="1" dirty="0"/>
              <a:t> </a:t>
            </a:r>
            <a:r>
              <a:rPr lang="ru-RU" b="1" dirty="0" err="1"/>
              <a:t>Дивинский</a:t>
            </a:r>
            <a:r>
              <a:rPr lang="ru-RU" b="1" dirty="0"/>
              <a:t> Владимир – 8 «В».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/>
              <a:t>ПОЗДРАВЛЯЕМ! 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9940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ПОБЕДИТЕЛИ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183188" y="272955"/>
            <a:ext cx="6172200" cy="558809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РЕДКОЗУБОВ Даниил</a:t>
            </a:r>
          </a:p>
          <a:p>
            <a:pPr marL="0" indent="0" algn="ctr">
              <a:buNone/>
            </a:pPr>
            <a:r>
              <a:rPr lang="ru-RU" b="1" dirty="0" smtClean="0"/>
              <a:t>ЛАПШИНА Екатерина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Проект «Космос на карте Екатеринбурга»</a:t>
            </a:r>
          </a:p>
          <a:p>
            <a:r>
              <a:rPr lang="ru-RU" sz="2800" b="1" dirty="0" smtClean="0"/>
              <a:t>1 место – район</a:t>
            </a:r>
          </a:p>
          <a:p>
            <a:r>
              <a:rPr lang="ru-RU" sz="2800" b="1" dirty="0" smtClean="0"/>
              <a:t>Фильм «Екатеринбург космический»</a:t>
            </a:r>
          </a:p>
          <a:p>
            <a:r>
              <a:rPr lang="ru-RU" sz="2800" b="1" dirty="0"/>
              <a:t>2</a:t>
            </a:r>
            <a:r>
              <a:rPr lang="ru-RU" sz="2800" b="1" dirty="0" smtClean="0"/>
              <a:t> место – </a:t>
            </a:r>
            <a:r>
              <a:rPr lang="ru-RU" sz="2800" b="1" dirty="0" err="1" smtClean="0"/>
              <a:t>Семихатовские</a:t>
            </a:r>
            <a:r>
              <a:rPr lang="ru-RU" sz="2800" b="1" dirty="0" smtClean="0"/>
              <a:t> чтения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26" y="161843"/>
            <a:ext cx="2702251" cy="13648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16" y="3655625"/>
            <a:ext cx="1739592" cy="23883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75" y="1519752"/>
            <a:ext cx="2047749" cy="281143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t="12365" r="15848"/>
          <a:stretch/>
        </p:blipFill>
        <p:spPr>
          <a:xfrm>
            <a:off x="5183188" y="1692322"/>
            <a:ext cx="3016155" cy="31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ПОБЕДИТЕЛИ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МАТАФОНОВ Денис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2800" b="1" dirty="0" smtClean="0"/>
              <a:t>Проект </a:t>
            </a:r>
            <a:r>
              <a:rPr lang="ru-RU" sz="2800" b="1" dirty="0"/>
              <a:t>«Российское ракетное двигателестроение как залог мира на Земле и революции в </a:t>
            </a:r>
            <a:r>
              <a:rPr lang="ru-RU" sz="2800" b="1" dirty="0" smtClean="0"/>
              <a:t>космосе»</a:t>
            </a:r>
          </a:p>
          <a:p>
            <a:r>
              <a:rPr lang="ru-RU" sz="2800" b="1" dirty="0" smtClean="0"/>
              <a:t>3 место – </a:t>
            </a:r>
            <a:r>
              <a:rPr lang="ru-RU" sz="2800" b="1" dirty="0" err="1" smtClean="0"/>
              <a:t>Семихатовские</a:t>
            </a:r>
            <a:r>
              <a:rPr lang="ru-RU" sz="2800" b="1" dirty="0" smtClean="0"/>
              <a:t> чтения</a:t>
            </a:r>
          </a:p>
          <a:p>
            <a:r>
              <a:rPr lang="ru-RU" sz="2800" b="1" dirty="0" smtClean="0"/>
              <a:t>Проект «Разработка </a:t>
            </a:r>
            <a:r>
              <a:rPr lang="ru-RU" sz="2800" b="1" dirty="0"/>
              <a:t>интернет-портала </a:t>
            </a:r>
            <a:r>
              <a:rPr lang="ru-RU" sz="2800" b="1" dirty="0" err="1"/>
              <a:t>Cosmoport.club</a:t>
            </a:r>
            <a:endParaRPr lang="ru-RU" sz="2800" b="1" dirty="0"/>
          </a:p>
          <a:p>
            <a:r>
              <a:rPr lang="ru-RU" sz="2800" b="1" dirty="0"/>
              <a:t>на языках </a:t>
            </a:r>
            <a:r>
              <a:rPr lang="ru-RU" sz="2800" b="1" dirty="0" smtClean="0"/>
              <a:t>веб-программирования»</a:t>
            </a:r>
          </a:p>
          <a:p>
            <a:r>
              <a:rPr lang="ru-RU" sz="2800" b="1" dirty="0" smtClean="0"/>
              <a:t>2 место – «Малая Нобелевская академия» Сочи</a:t>
            </a:r>
            <a:endParaRPr lang="ru-RU" sz="2800" b="1" dirty="0"/>
          </a:p>
          <a:p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25" y="128867"/>
            <a:ext cx="2700762" cy="1359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7" y="1789573"/>
            <a:ext cx="2694449" cy="369932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06" y="1789573"/>
            <a:ext cx="2630890" cy="350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ПОБЕДИТЕЛИ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БИРЮКОВА Алиса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Проект «Литературный атлас Крыма» - 3 место НПК район</a:t>
            </a:r>
          </a:p>
          <a:p>
            <a:r>
              <a:rPr lang="ru-RU" sz="3200" b="1" dirty="0" smtClean="0"/>
              <a:t>Победа в номинации НПК город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31" y="142515"/>
            <a:ext cx="2700762" cy="1359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082" y="2155172"/>
            <a:ext cx="5864412" cy="361604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225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639</Words>
  <Application>Microsoft Office PowerPoint</Application>
  <PresentationFormat>Широкоэкранный</PresentationFormat>
  <Paragraphs>143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  ПРОЕКТНАЯ ДЕЯТЕЛЬНОСТЬ за 2016-2017 учебный год</vt:lpstr>
      <vt:lpstr>Презентация PowerPoint</vt:lpstr>
      <vt:lpstr>Проект – это…</vt:lpstr>
      <vt:lpstr>ГДЕ МОЖНО  ПРЕДСТАВИТЬ ПРОЕКТ</vt:lpstr>
      <vt:lpstr>ДОСТИЖЕНИЯ ЛИЦЕЯ  за 2016-2017 учебный год</vt:lpstr>
      <vt:lpstr>Презентация PowerPoint</vt:lpstr>
      <vt:lpstr>ПОБЕДИТЕЛИ</vt:lpstr>
      <vt:lpstr>ПОБЕДИТЕЛИ</vt:lpstr>
      <vt:lpstr>ПОБЕДИТЕЛИ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ДОРОГУ   ОСИЛИТ    ИДУЩИЙ!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Лицейский День науки  ПРОЕКТНАЯ ДЕЯТЕЛЬНОСТЬ</dc:title>
  <dc:creator>Marina</dc:creator>
  <cp:lastModifiedBy>Marina</cp:lastModifiedBy>
  <cp:revision>48</cp:revision>
  <dcterms:created xsi:type="dcterms:W3CDTF">2016-04-17T10:24:13Z</dcterms:created>
  <dcterms:modified xsi:type="dcterms:W3CDTF">2017-08-27T18:46:34Z</dcterms:modified>
</cp:coreProperties>
</file>