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82" r:id="rId4"/>
    <p:sldId id="283" r:id="rId5"/>
    <p:sldId id="281" r:id="rId6"/>
    <p:sldId id="284" r:id="rId7"/>
    <p:sldId id="285" r:id="rId8"/>
    <p:sldId id="270" r:id="rId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8F84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D93A3-0564-466F-A0F5-17C02066AA60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4662B-2D6C-4CA2-8524-550F26004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1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8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70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7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54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2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64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5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D4662B-2D6C-4CA2-8524-550F26004C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1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1D8D7-C6FC-4BE6-B7DF-777941483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107E33-B581-4383-93B4-0C3DEF27F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F0F7D-9BA4-44A9-A95E-5A1B28B4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99D9-607B-4E40-A632-5A3C29372D2A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FCC157-A3BE-45D5-B389-D34B61E8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B21E6-E74B-473D-B1C9-EFCF07A5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02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7127E-620A-4DB4-9C46-A3225DBA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93DC99-33B8-4CC3-A873-7541B6498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6C495-B5DC-4AA8-AB90-221CC513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2DD5-2234-4E3E-A856-54C112E8A506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1FD2F3-451D-4490-ACA7-083CD17B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9435D3-C2EC-41A1-8B37-DAD8F35C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4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40B4BE-3D8F-4865-8636-2DC7D5782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BB3FAC-BE6C-4928-94C1-1165548E0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22DDD3-72BB-44CB-9DEA-9B20CA08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2D81-4A70-4A24-B7FA-E625649AEC1A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FFCF1-AF94-486F-A6A6-D2B07E38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B30042-2A38-44AC-9CA4-CC22DCAC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0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38EE8-83AC-40AF-B2C6-0612B024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4BD76-C0AC-47EF-9EDA-2C740F29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3318A-A242-4C51-907D-BFB204FB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80FD-02F8-4A95-B0AA-63B859593FA8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6A0DE6-3254-4C08-A887-73552C349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38879-8FB4-4F2B-8A1A-00189B2C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1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70C05-5069-4687-84FB-0C3BD1B7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19C10-AC8A-4BEF-AFEE-EA4CBE3DD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B1C16-2FB4-4867-95AE-919C28DD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A1E2D-ACE2-474B-B511-3E2B1A78B21F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1A3694-4247-4FA7-A658-74466FD4B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665AE-913D-4DD8-BC0A-DA68B99F6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8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9560C-E69A-4864-A26B-4F2CDE47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C10528-3BEC-47D5-9B89-77158F1CE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2046FB-34A7-46AC-B1D7-7885AE9C0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AB410-B885-4AE8-A23E-D5C8A377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5C6A-DBB9-4477-9285-7E7C6174C96E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269355-F0E6-46E4-9156-5E72C1C2C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171A52-AEB9-49CE-AA88-9BB47248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A7AC8-373A-4648-B210-27A22F18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DD775A-01AB-4BB7-911D-5D51A71D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685A0-1856-4E6C-ABDB-B71FA92F8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607BCE-1735-4939-BC12-55FE009F6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F62982-1D3A-4476-AFC3-C4B8CD996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FDBA83-916C-4AF7-BFFF-D3D935D4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F3A80-B5A6-4D0F-A277-60C4AB96ED37}" type="datetime1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D6E03-123A-43DA-A541-E2F3ED0A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942CF2-F4EE-494C-A1AD-903438EA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499DF-839B-4173-B94F-246FF0319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5EBCE4-6B94-4C8D-95AF-815E19E0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4A01-0C97-46D4-B4B7-C4D590F0A950}" type="datetime1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E4262-1F69-4492-BC76-87B56F9B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F6E92F-A76C-4A76-AF6E-77CC5241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82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FB33BE-DCF5-4108-A429-C52E9134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808B-2B0C-41B3-8AB1-743FC523EA04}" type="datetime1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BB8259-0F5D-4D72-8110-F550C462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44D2E2-F584-44F0-9337-641F632F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76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CD2DF-A23D-4E7D-86C8-DD487C65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9CB4A0-C0CF-4F5B-B5E4-FD67A4F1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5F39E5-90C7-4249-81EB-E530C19AA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914DDB-9D3E-4A52-A321-C9A43482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111A-094D-4329-BC3B-BCF4B7166B51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E086E0-38DE-4CCB-85CD-5FC6AC5D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9CFAD0-3F4F-4B73-8943-84456D3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A3840-BD9A-4DE2-A20D-12873F39A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B8526C-43FB-4AD3-AF44-2F2632ED8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80C719-E92B-4950-94DE-03D87D527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BDE6E-B963-4EBC-96F8-E7275CD3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A58F-9BAB-4A0F-A019-47F742EF077D}" type="datetime1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A4DD54-21B6-41FE-B349-43F60C82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C6FA23-8B8E-444F-803D-B5650A1A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646D3-0ACA-446E-84DD-00DC51C3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D9369-48EF-433C-AE55-73D950FF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9C5E1D-0E8F-496C-B2F0-34B02B543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D3BAC-B762-48A3-8511-FA1FCE6F9D47}" type="datetime1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DA5CE3-EEA8-417B-9872-9CAAC5B31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АВТОР ПРЕЗЕНТАЦИИ ЗОЛОТНИЦКАЯ ЛВ, 89502034341@YA.RU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AD276-F1F6-480A-BAB2-CE26194D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00DF-DEBF-4CC3-B6FD-7BEC878D7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gif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hyperlink" Target="https://vk.com/copk6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445183" y="1039458"/>
            <a:ext cx="115641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 РОДИТЕЛЬСКОГО </a:t>
            </a:r>
            <a:br>
              <a:rPr lang="ru-RU" sz="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ОБЩЕСТВЕННОГО КОНТРОЛЯ </a:t>
            </a:r>
            <a:br>
              <a:rPr lang="ru-RU" sz="5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ПИТАНИЕМ В ОБРАЗОВАТЕЛЬНОЙ ОРОГАНИЗАЦИИ</a:t>
            </a:r>
            <a:endParaRPr lang="ru-RU" sz="3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Динамика продаж по каналам">
            <a:extLst>
              <a:ext uri="{FF2B5EF4-FFF2-40B4-BE49-F238E27FC236}">
                <a16:creationId xmlns:a16="http://schemas.microsoft.com/office/drawing/2014/main" id="{9F0E926E-F79B-43D3-9C3F-E210C80D76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9762" y="3744734"/>
            <a:ext cx="10469363" cy="2764283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 defTabSz="1219169" hangingPunct="0">
              <a:lnSpc>
                <a:spcPct val="15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4000" b="1" u="sng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  <a:t>Золотницкая Людмила Викторовна  </a:t>
            </a:r>
            <a:b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</a:br>
            <a: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  <a:t>ответственный секретарь Свердловского областного  </a:t>
            </a:r>
            <a:b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</a:br>
            <a: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  <a:t>отделения Национальной родительской ассоциации, </a:t>
            </a:r>
            <a:b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</a:br>
            <a: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  <a:t>председатель Свердловского областного родительского комитета,</a:t>
            </a:r>
            <a:b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</a:br>
            <a:r>
              <a:rPr lang="ru-RU" sz="2000" b="1" kern="0" spc="70" dirty="0">
                <a:solidFill>
                  <a:srgbClr val="002060"/>
                </a:solidFill>
                <a:latin typeface="Arial (Основной текст)"/>
                <a:sym typeface="Muller Light"/>
              </a:rPr>
              <a:t>исполнительный директор РОО «Форум женщин Урала»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2A919A-5DE8-C291-8D32-F349AA992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3139" y="212735"/>
            <a:ext cx="3776235" cy="13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707243" y="349911"/>
            <a:ext cx="8461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ЗОЛОТНИЦКАЯ ЛЮДМИЛА ВИКТОРОВНА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5ECA0-06DD-4322-993A-28950E5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561" y="6322918"/>
            <a:ext cx="4615200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АВТОР ПРЕЗЕНТАЦИИ ЗОЛОТНИЦКАЯ ЛВ, 89502034341@YA.RU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E4BCB1-0FD5-8095-F577-6A3F498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5232" y="255706"/>
            <a:ext cx="2328053" cy="82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B2824-1D4E-268E-A439-A48F1CAB70FE}"/>
              </a:ext>
            </a:extLst>
          </p:cNvPr>
          <p:cNvSpPr txBox="1"/>
          <p:nvPr/>
        </p:nvSpPr>
        <p:spPr>
          <a:xfrm>
            <a:off x="322561" y="1361367"/>
            <a:ext cx="11546878" cy="468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Член Президиума Координационного Совета (Москва) и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</a:t>
            </a: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тветственный секретарь Свердловского областного отделения (Екатеринбург) Национальной родительской ассоциации,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Председатель Свердловского областного родительского комитета (СОРК),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Член Общественного совета по независимой оценке качества образования при Министерстве образования и молодежной политики Свердловской области, </a:t>
            </a:r>
            <a:endPara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Председатель Общественного совета </a:t>
            </a: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проведению независимой оценки качества (общественной экспертизы) дополнительных общеобразовательных программ при Министерстве образования и молодежной политики Свердловской области, </a:t>
            </a:r>
            <a:endParaRPr lang="ru-RU" sz="17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Член рабочей группы </a:t>
            </a: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контролю за системой организации горячего питания в государственных и муниципальных образовательных организациях, расположенных на территории Свердловской области, при Министерстве образования и молодежной политики Свердловской области,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Член Штаба родительского общественного контроля при Министерстве образования и молодежной политики Свердловской области,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Консультант - эксперт Общественной палаты Свердловской области,</a:t>
            </a:r>
            <a:endPara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7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Член Экспертного совета при Уполномоченном по правам ребенка в Свердловской области и др.</a:t>
            </a:r>
            <a:endParaRPr lang="ru-RU" sz="17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3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3">
            <a:extLst>
              <a:ext uri="{FF2B5EF4-FFF2-40B4-BE49-F238E27FC236}">
                <a16:creationId xmlns:a16="http://schemas.microsoft.com/office/drawing/2014/main" id="{43EA3D34-B752-55A0-7CE7-D3673891B805}"/>
              </a:ext>
            </a:extLst>
          </p:cNvPr>
          <p:cNvSpPr/>
          <p:nvPr/>
        </p:nvSpPr>
        <p:spPr>
          <a:xfrm>
            <a:off x="808172" y="3824312"/>
            <a:ext cx="1677226" cy="156108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6000">
                <a:schemeClr val="accent4">
                  <a:lumMod val="0"/>
                  <a:lumOff val="100000"/>
                </a:schemeClr>
              </a:gs>
              <a:gs pos="100000">
                <a:srgbClr val="002060"/>
              </a:gs>
            </a:gsLst>
            <a:path path="circle">
              <a:fillToRect l="50000" t="-80000" r="50000" b="180000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7" name="Овал 3">
            <a:extLst>
              <a:ext uri="{FF2B5EF4-FFF2-40B4-BE49-F238E27FC236}">
                <a16:creationId xmlns:a16="http://schemas.microsoft.com/office/drawing/2014/main" id="{08F52BEB-13B0-83A2-89E5-32BC35D50BDC}"/>
              </a:ext>
            </a:extLst>
          </p:cNvPr>
          <p:cNvSpPr/>
          <p:nvPr/>
        </p:nvSpPr>
        <p:spPr>
          <a:xfrm>
            <a:off x="808172" y="1406126"/>
            <a:ext cx="1677226" cy="156108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6000">
                <a:schemeClr val="accent4">
                  <a:lumMod val="0"/>
                  <a:lumOff val="100000"/>
                </a:schemeClr>
              </a:gs>
              <a:gs pos="100000">
                <a:srgbClr val="002060"/>
              </a:gs>
            </a:gsLst>
            <a:path path="circle">
              <a:fillToRect l="50000" t="-80000" r="50000" b="180000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322562" y="349911"/>
            <a:ext cx="9431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 РОДИТЕЛЬСКОГО ОБЩЕСТВЕННОГО КОНТРОЛЯ</a:t>
            </a:r>
            <a:endParaRPr lang="ru-RU" sz="3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5ECA0-06DD-4322-993A-28950E5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561" y="6322918"/>
            <a:ext cx="4615200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АВТОР ПРЕЗЕНТАЦИИ ЗОЛОТНИЦКАЯ ЛВ, 89502034341@YA.RU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E4BCB1-0FD5-8095-F577-6A3F498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4262" y="214053"/>
            <a:ext cx="2328053" cy="8257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B2824-1D4E-268E-A439-A48F1CAB70FE}"/>
              </a:ext>
            </a:extLst>
          </p:cNvPr>
          <p:cNvSpPr txBox="1"/>
          <p:nvPr/>
        </p:nvSpPr>
        <p:spPr>
          <a:xfrm>
            <a:off x="2318961" y="1474999"/>
            <a:ext cx="9179598" cy="1445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«Организация родительского общественного контроля за качеством школьного питания </a:t>
            </a:r>
            <a:br>
              <a:rPr lang="ru-RU" sz="2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школе»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39BA3-BF04-AF78-59DA-F556EB4A5230}"/>
              </a:ext>
            </a:extLst>
          </p:cNvPr>
          <p:cNvSpPr txBox="1"/>
          <p:nvPr/>
        </p:nvSpPr>
        <p:spPr>
          <a:xfrm>
            <a:off x="2203421" y="3549320"/>
            <a:ext cx="9271983" cy="1785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«Практический разбор часто встречающихся ошибок при проведении </a:t>
            </a:r>
            <a:r>
              <a:rPr lang="ru-RU" sz="26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6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одительского общественного контроля за школьным питанием (по матрице проверки)»</a:t>
            </a:r>
            <a:endParaRPr lang="ru-RU" sz="26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2BF0F7-CB6A-BEE6-7E5F-C5BFB2A606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79" y="1696464"/>
            <a:ext cx="980411" cy="980411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DBBF87-08AB-614A-CF65-2E149693DC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89" y="4181161"/>
            <a:ext cx="847389" cy="84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7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322562" y="349911"/>
            <a:ext cx="9431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 РОДИТЕЛЬСКОГО ОБЩЕСТВЕННОГО КОНТРОЛЯ</a:t>
            </a:r>
            <a:endParaRPr lang="ru-RU" sz="3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5ECA0-06DD-4322-993A-28950E5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561" y="6322918"/>
            <a:ext cx="4615200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АВТОР ПРЕЗЕНТАЦИИ ЗОЛОТНИЦКАЯ ЛВ, 89502034341@YA.RU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E4BCB1-0FD5-8095-F577-6A3F498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4262" y="214053"/>
            <a:ext cx="2328053" cy="825713"/>
          </a:xfrm>
          <a:prstGeom prst="rect">
            <a:avLst/>
          </a:prstGeom>
        </p:spPr>
      </p:pic>
      <p:pic>
        <p:nvPicPr>
          <p:cNvPr id="2" name="Google Shape;1808;p45">
            <a:extLst>
              <a:ext uri="{FF2B5EF4-FFF2-40B4-BE49-F238E27FC236}">
                <a16:creationId xmlns:a16="http://schemas.microsoft.com/office/drawing/2014/main" id="{270FECDE-FE38-DF01-0874-8C249870F6F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01" y="1257388"/>
            <a:ext cx="8233858" cy="498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546F9F-0E22-0A50-3527-A8712DB0B2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43" y="1533261"/>
            <a:ext cx="2630658" cy="2630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2AB1C9-AB0C-F9AE-7F87-5003F26DA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1138" y="1733373"/>
            <a:ext cx="2251559" cy="2265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887FC4-002D-95E8-C632-0C7BF77682C9}"/>
              </a:ext>
            </a:extLst>
          </p:cNvPr>
          <p:cNvSpPr txBox="1"/>
          <p:nvPr/>
        </p:nvSpPr>
        <p:spPr>
          <a:xfrm>
            <a:off x="6825846" y="4105569"/>
            <a:ext cx="1776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РОК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E48A4-8AF6-E086-968E-CFA4314912EC}"/>
              </a:ext>
            </a:extLst>
          </p:cNvPr>
          <p:cNvSpPr txBox="1"/>
          <p:nvPr/>
        </p:nvSpPr>
        <p:spPr>
          <a:xfrm>
            <a:off x="3515584" y="4195571"/>
            <a:ext cx="1422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Picture 26">
            <a:extLst>
              <a:ext uri="{FF2B5EF4-FFF2-40B4-BE49-F238E27FC236}">
                <a16:creationId xmlns:a16="http://schemas.microsoft.com/office/drawing/2014/main" id="{A7E02FA0-A8AE-B7FF-DE38-F8BE9FEF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0" y="1993218"/>
            <a:ext cx="2894381" cy="28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>
            <a:extLst>
              <a:ext uri="{FF2B5EF4-FFF2-40B4-BE49-F238E27FC236}">
                <a16:creationId xmlns:a16="http://schemas.microsoft.com/office/drawing/2014/main" id="{6637A018-2EBF-F82D-FF44-B471CD81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15" y="1877192"/>
            <a:ext cx="3103616" cy="310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3">
            <a:extLst>
              <a:ext uri="{FF2B5EF4-FFF2-40B4-BE49-F238E27FC236}">
                <a16:creationId xmlns:a16="http://schemas.microsoft.com/office/drawing/2014/main" id="{4EA8AE75-8245-E94C-F2D5-0F290E621137}"/>
              </a:ext>
            </a:extLst>
          </p:cNvPr>
          <p:cNvSpPr/>
          <p:nvPr/>
        </p:nvSpPr>
        <p:spPr>
          <a:xfrm>
            <a:off x="767652" y="3840453"/>
            <a:ext cx="1677226" cy="156108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18" name="Овал 3">
            <a:extLst>
              <a:ext uri="{FF2B5EF4-FFF2-40B4-BE49-F238E27FC236}">
                <a16:creationId xmlns:a16="http://schemas.microsoft.com/office/drawing/2014/main" id="{EB63D954-02FC-3BF5-74C7-834BA5903026}"/>
              </a:ext>
            </a:extLst>
          </p:cNvPr>
          <p:cNvSpPr/>
          <p:nvPr/>
        </p:nvSpPr>
        <p:spPr>
          <a:xfrm>
            <a:off x="767652" y="1414579"/>
            <a:ext cx="1660362" cy="156108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322562" y="349911"/>
            <a:ext cx="9431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 РОДИТЕЛЬСКОГО ОБЩЕСТВЕННОГО КОНТРОЛЯ</a:t>
            </a:r>
            <a:endParaRPr lang="ru-RU" sz="3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5ECA0-06DD-4322-993A-28950E5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561" y="6322918"/>
            <a:ext cx="4615200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АВТОР ПРЕЗЕНТАЦИИ ЗОЛОТНИЦКАЯ ЛВ, 89502034341@YA.RU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E4BCB1-0FD5-8095-F577-6A3F498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4262" y="214053"/>
            <a:ext cx="2328053" cy="825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681254-5C96-49D3-A477-456D1EFED83F}"/>
              </a:ext>
            </a:extLst>
          </p:cNvPr>
          <p:cNvSpPr txBox="1"/>
          <p:nvPr/>
        </p:nvSpPr>
        <p:spPr>
          <a:xfrm>
            <a:off x="2114074" y="1456459"/>
            <a:ext cx="92651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spcAft>
                <a:spcPts val="7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Посланием Президента Российской Федерации Федеральному Собранию Российской Федерации от 15 января 2020 года бесплатным здоровым горячим питанием должны быть обеспечены обучающиеся, осваивающие образовательные программы </a:t>
            </a:r>
            <a:b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начального общего образования.</a:t>
            </a:r>
          </a:p>
        </p:txBody>
      </p:sp>
      <p:pic>
        <p:nvPicPr>
          <p:cNvPr id="14" name="Google Shape;1058;p21">
            <a:extLst>
              <a:ext uri="{FF2B5EF4-FFF2-40B4-BE49-F238E27FC236}">
                <a16:creationId xmlns:a16="http://schemas.microsoft.com/office/drawing/2014/main" id="{321AC7FC-C4AC-37A4-046D-F8027DB220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2917" y="1737786"/>
            <a:ext cx="972968" cy="872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32;p53">
            <a:extLst>
              <a:ext uri="{FF2B5EF4-FFF2-40B4-BE49-F238E27FC236}">
                <a16:creationId xmlns:a16="http://schemas.microsoft.com/office/drawing/2014/main" id="{E6F4FFA2-EAB2-463B-E1EB-4E7BCE3B92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7307" y="4099394"/>
            <a:ext cx="1057916" cy="10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390EEB-C179-96D1-8A4C-DBDDC5268DBC}"/>
              </a:ext>
            </a:extLst>
          </p:cNvPr>
          <p:cNvSpPr txBox="1"/>
          <p:nvPr/>
        </p:nvSpPr>
        <p:spPr>
          <a:xfrm>
            <a:off x="2770526" y="3238151"/>
            <a:ext cx="86086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spcAft>
                <a:spcPts val="75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 исполнение п.5 перечня поручений Президента РФ 24.01.2020 №Пр-113 по реализации Послания Президента РФ Федеральному Собранию РФ от 15.01.2020, в сентябре 2020 года в Свердловской области в целях эффективного межведомственного взаимодействия по контролю за системой горячего с образовательных организациях Свердловской области Министерством образования и молодежной политики Свердловской области принято решение о создании рабочей группы по организации и совершенствованию организации качественного горячего питания в образовательных организация Свердловской области (Рабочая группа).</a:t>
            </a:r>
          </a:p>
        </p:txBody>
      </p:sp>
    </p:spTree>
    <p:extLst>
      <p:ext uri="{BB962C8B-B14F-4D97-AF65-F5344CB8AC3E}">
        <p14:creationId xmlns:p14="http://schemas.microsoft.com/office/powerpoint/2010/main" val="404672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>
            <a:extLst>
              <a:ext uri="{FF2B5EF4-FFF2-40B4-BE49-F238E27FC236}">
                <a16:creationId xmlns:a16="http://schemas.microsoft.com/office/drawing/2014/main" id="{0BCCBD01-B23D-452B-1209-F5F547EE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51611" y="3131374"/>
            <a:ext cx="3911721" cy="36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322562" y="349911"/>
            <a:ext cx="9431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 РОДИТЕЛЬСКОГО ОБЩЕСТВЕННОГО КОНТРОЛЯ</a:t>
            </a:r>
            <a:endParaRPr lang="ru-RU" sz="3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5ECA0-06DD-4322-993A-28950E5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561" y="6322918"/>
            <a:ext cx="4615200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АВТОР ПРЕЗЕНТАЦИИ ЗОЛОТНИЦКАЯ ЛВ, 89502034341@YA.RU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E4BCB1-0FD5-8095-F577-6A3F498EE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4262" y="214053"/>
            <a:ext cx="2328053" cy="825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3217C-31E0-32F2-FC0B-69D3234814C4}"/>
              </a:ext>
            </a:extLst>
          </p:cNvPr>
          <p:cNvSpPr txBox="1"/>
          <p:nvPr/>
        </p:nvSpPr>
        <p:spPr>
          <a:xfrm>
            <a:off x="678554" y="1128044"/>
            <a:ext cx="113385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</a:rPr>
              <a:t>Школьное питание: что и как проверять родителю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DA311-22C6-5F86-4713-D504A99649B5}"/>
              </a:ext>
            </a:extLst>
          </p:cNvPr>
          <p:cNvSpPr txBox="1"/>
          <p:nvPr/>
        </p:nvSpPr>
        <p:spPr>
          <a:xfrm>
            <a:off x="2697270" y="2098586"/>
            <a:ext cx="7546367" cy="5503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Санитарно-гигиенические условия</a:t>
            </a:r>
            <a:endParaRPr lang="ru-RU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B649D-D356-4D37-99F8-FECC3528E654}"/>
              </a:ext>
            </a:extLst>
          </p:cNvPr>
          <p:cNvSpPr txBox="1"/>
          <p:nvPr/>
        </p:nvSpPr>
        <p:spPr>
          <a:xfrm>
            <a:off x="2699321" y="3176965"/>
            <a:ext cx="6583680" cy="5503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и доступность меню</a:t>
            </a:r>
            <a:endParaRPr lang="ru-RU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2D28C-F306-0F47-0B68-E8072CC85BFB}"/>
              </a:ext>
            </a:extLst>
          </p:cNvPr>
          <p:cNvSpPr txBox="1"/>
          <p:nvPr/>
        </p:nvSpPr>
        <p:spPr>
          <a:xfrm>
            <a:off x="2697270" y="4394612"/>
            <a:ext cx="6583680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Наличие и ведение документов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2DAEC5-47A4-3A55-96D2-CAE39C625BDD}"/>
              </a:ext>
            </a:extLst>
          </p:cNvPr>
          <p:cNvSpPr txBox="1"/>
          <p:nvPr/>
        </p:nvSpPr>
        <p:spPr>
          <a:xfrm>
            <a:off x="2734285" y="5468526"/>
            <a:ext cx="5771059" cy="5503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Вкусовые качества блюд</a:t>
            </a:r>
            <a:endParaRPr lang="ru-RU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3">
            <a:extLst>
              <a:ext uri="{FF2B5EF4-FFF2-40B4-BE49-F238E27FC236}">
                <a16:creationId xmlns:a16="http://schemas.microsoft.com/office/drawing/2014/main" id="{7A26967A-ADF7-0812-363F-86786A8F08EA}"/>
              </a:ext>
            </a:extLst>
          </p:cNvPr>
          <p:cNvSpPr/>
          <p:nvPr/>
        </p:nvSpPr>
        <p:spPr>
          <a:xfrm>
            <a:off x="1163708" y="1756827"/>
            <a:ext cx="976851" cy="100461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3FFEA05-CF38-F405-7E34-5D32D6B5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17" y="1771599"/>
            <a:ext cx="1194577" cy="107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3">
            <a:extLst>
              <a:ext uri="{FF2B5EF4-FFF2-40B4-BE49-F238E27FC236}">
                <a16:creationId xmlns:a16="http://schemas.microsoft.com/office/drawing/2014/main" id="{637829A2-A058-02AD-DB12-1BECF778578D}"/>
              </a:ext>
            </a:extLst>
          </p:cNvPr>
          <p:cNvSpPr/>
          <p:nvPr/>
        </p:nvSpPr>
        <p:spPr>
          <a:xfrm>
            <a:off x="1077798" y="3016035"/>
            <a:ext cx="976850" cy="953413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0" name="Овал 3">
            <a:extLst>
              <a:ext uri="{FF2B5EF4-FFF2-40B4-BE49-F238E27FC236}">
                <a16:creationId xmlns:a16="http://schemas.microsoft.com/office/drawing/2014/main" id="{D9765B64-7531-9985-1E95-9579F9886210}"/>
              </a:ext>
            </a:extLst>
          </p:cNvPr>
          <p:cNvSpPr/>
          <p:nvPr/>
        </p:nvSpPr>
        <p:spPr>
          <a:xfrm>
            <a:off x="1123661" y="5341663"/>
            <a:ext cx="1016898" cy="97470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21" name="Овал 3">
            <a:extLst>
              <a:ext uri="{FF2B5EF4-FFF2-40B4-BE49-F238E27FC236}">
                <a16:creationId xmlns:a16="http://schemas.microsoft.com/office/drawing/2014/main" id="{EB986DE6-E1AB-C5CF-8C4B-C7513389E626}"/>
              </a:ext>
            </a:extLst>
          </p:cNvPr>
          <p:cNvSpPr/>
          <p:nvPr/>
        </p:nvSpPr>
        <p:spPr>
          <a:xfrm>
            <a:off x="1057774" y="4138998"/>
            <a:ext cx="1016898" cy="974707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pic>
        <p:nvPicPr>
          <p:cNvPr id="22" name="Picture 12">
            <a:extLst>
              <a:ext uri="{FF2B5EF4-FFF2-40B4-BE49-F238E27FC236}">
                <a16:creationId xmlns:a16="http://schemas.microsoft.com/office/drawing/2014/main" id="{CDE3190B-F7E4-16F2-1F76-88D4C5B5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4499" y="4070721"/>
            <a:ext cx="1294108" cy="12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62C700D9-A092-029C-A3DC-9C09159C3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7670">
            <a:off x="1059991" y="2912198"/>
            <a:ext cx="1006407" cy="13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6FBF85E-CF0C-636D-5D7E-F5FC28B3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" y="5585945"/>
            <a:ext cx="1298313" cy="7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9B047B-7231-4E54-8F02-FB4C6B2675B3}"/>
              </a:ext>
            </a:extLst>
          </p:cNvPr>
          <p:cNvSpPr/>
          <p:nvPr/>
        </p:nvSpPr>
        <p:spPr>
          <a:xfrm>
            <a:off x="322562" y="349911"/>
            <a:ext cx="94317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 РОДИТЕЛЬСКОГО ОБЩЕСТВЕННОГО КОНТРОЛЯ</a:t>
            </a:r>
            <a:endParaRPr lang="ru-RU" sz="3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B5ECA0-06DD-4322-993A-28950E52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58028" y="6461384"/>
            <a:ext cx="4615200" cy="365125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ru-RU" dirty="0">
                <a:solidFill>
                  <a:srgbClr val="002060"/>
                </a:solidFill>
              </a:rPr>
              <a:t>АВТОР ПРЕЗЕНТАЦИИ ЗОЛОТНИЦКАЯ ЛВ, 89502034341@YA.RU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E4BCB1-0FD5-8095-F577-6A3F498EE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4262" y="214053"/>
            <a:ext cx="2328053" cy="825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152768-F086-5D1C-45A6-696361C9A5A2}"/>
              </a:ext>
            </a:extLst>
          </p:cNvPr>
          <p:cNvSpPr txBox="1"/>
          <p:nvPr/>
        </p:nvSpPr>
        <p:spPr>
          <a:xfrm>
            <a:off x="4556760" y="1450672"/>
            <a:ext cx="7635240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ФЗ «</a:t>
            </a:r>
            <a:r>
              <a:rPr lang="ru-RU" sz="1800" b="1" i="1" kern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внесении изменений в ФЗ "О качестве и безопасности пищевых продуктов" и ст.37 ФЗ "Об образовании в РФ" </a:t>
            </a:r>
            <a:br>
              <a:rPr lang="ru-RU" sz="1800" b="1" i="1" kern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800" b="1" i="1" kern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01.03.2020 N 47-ФЗ </a:t>
            </a:r>
            <a:endParaRPr lang="ru-RU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7" descr="Picture 27">
            <a:extLst>
              <a:ext uri="{FF2B5EF4-FFF2-40B4-BE49-F238E27FC236}">
                <a16:creationId xmlns:a16="http://schemas.microsoft.com/office/drawing/2014/main" id="{BD921C13-F1B8-BB3C-B2C4-372EEB38A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43194" y="794549"/>
            <a:ext cx="5343988" cy="681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6F66F6-ABD9-8870-B9F8-057F40FC9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4218" y="2059037"/>
            <a:ext cx="1785593" cy="1796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A77E41-E876-B254-2F8A-ACFD91AA4F2D}"/>
              </a:ext>
            </a:extLst>
          </p:cNvPr>
          <p:cNvSpPr txBox="1"/>
          <p:nvPr/>
        </p:nvSpPr>
        <p:spPr>
          <a:xfrm>
            <a:off x="1828799" y="4300358"/>
            <a:ext cx="1841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1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3FD53-42B9-8764-C53F-0131B7131254}"/>
              </a:ext>
            </a:extLst>
          </p:cNvPr>
          <p:cNvSpPr txBox="1"/>
          <p:nvPr/>
        </p:nvSpPr>
        <p:spPr>
          <a:xfrm>
            <a:off x="4556760" y="2625588"/>
            <a:ext cx="651510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Методические рекомендации Роспотребнадзора </a:t>
            </a:r>
            <a:b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Минпросвета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РФ </a:t>
            </a:r>
            <a:endParaRPr lang="ru-RU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07C4E0-1E14-D460-9714-81E688C48DED}"/>
              </a:ext>
            </a:extLst>
          </p:cNvPr>
          <p:cNvSpPr txBox="1"/>
          <p:nvPr/>
        </p:nvSpPr>
        <p:spPr>
          <a:xfrm>
            <a:off x="4556760" y="3518163"/>
            <a:ext cx="6515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СанПиН 2.3/2.43590-20 с приложениями 6 и 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D8C230-FF7C-6FBF-00C8-CB1AAF2B3BD0}"/>
              </a:ext>
            </a:extLst>
          </p:cNvPr>
          <p:cNvSpPr txBox="1"/>
          <p:nvPr/>
        </p:nvSpPr>
        <p:spPr>
          <a:xfrm>
            <a:off x="4556760" y="4179507"/>
            <a:ext cx="65151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Матрица (протокол) проверки Рабочей группы</a:t>
            </a:r>
            <a:endParaRPr lang="ru-RU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FBC5A-8AE7-439C-FD27-C176FF8DD538}"/>
              </a:ext>
            </a:extLst>
          </p:cNvPr>
          <p:cNvSpPr txBox="1"/>
          <p:nvPr/>
        </p:nvSpPr>
        <p:spPr>
          <a:xfrm>
            <a:off x="4592896" y="4906927"/>
            <a:ext cx="65151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Памятка для родителей от СОРК</a:t>
            </a:r>
            <a:endParaRPr lang="ru-RU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1A6054-6F46-EEEA-0838-6765E137DFD2}"/>
              </a:ext>
            </a:extLst>
          </p:cNvPr>
          <p:cNvSpPr txBox="1"/>
          <p:nvPr/>
        </p:nvSpPr>
        <p:spPr>
          <a:xfrm>
            <a:off x="4592896" y="5634347"/>
            <a:ext cx="6515100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Карточки для родителей от </a:t>
            </a:r>
            <a:r>
              <a:rPr lang="ru-RU" sz="1800" b="1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МОиМП</a:t>
            </a:r>
            <a:r>
              <a:rPr lang="ru-RU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 др.</a:t>
            </a:r>
            <a:endParaRPr lang="ru-RU" sz="18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2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Овал 3"/>
          <p:cNvSpPr/>
          <p:nvPr/>
        </p:nvSpPr>
        <p:spPr>
          <a:xfrm>
            <a:off x="-4005378" y="-477680"/>
            <a:ext cx="8783463" cy="8783464"/>
          </a:xfrm>
          <a:prstGeom prst="ellipse">
            <a:avLst/>
          </a:prstGeom>
          <a:solidFill>
            <a:srgbClr val="0072B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825500">
              <a:defRPr sz="3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432" name="Picture 27" descr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1545" y="1614980"/>
            <a:ext cx="5343988" cy="6814256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Выбирайте аудиторию…"/>
          <p:cNvSpPr txBox="1"/>
          <p:nvPr/>
        </p:nvSpPr>
        <p:spPr>
          <a:xfrm>
            <a:off x="7984778" y="5366939"/>
            <a:ext cx="383634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spcBef>
                <a:spcPts val="1500"/>
              </a:spcBef>
              <a:defRPr sz="2800" b="1" cap="all" spc="39">
                <a:solidFill>
                  <a:srgbClr val="306FB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2200" b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Электронная</a:t>
            </a:r>
            <a:r>
              <a:rPr sz="2200" b="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sz="2200" b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почта</a:t>
            </a:r>
            <a:endParaRPr sz="2200" b="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34" name="Прямоугольник 8"/>
          <p:cNvSpPr txBox="1"/>
          <p:nvPr/>
        </p:nvSpPr>
        <p:spPr>
          <a:xfrm>
            <a:off x="8215086" y="5792979"/>
            <a:ext cx="358053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825500">
              <a:spcBef>
                <a:spcPts val="1500"/>
              </a:spcBef>
              <a:defRPr sz="2900" b="1" spc="35">
                <a:solidFill>
                  <a:srgbClr val="3170B6"/>
                </a:solidFill>
                <a:latin typeface="Arial (Основной текст)"/>
                <a:ea typeface="Arial (Основной текст)"/>
                <a:cs typeface="Arial (Основной текст)"/>
                <a:sym typeface="Arial (Основной текст)"/>
              </a:defRPr>
            </a:pPr>
            <a:r>
              <a:rPr sz="2400" dirty="0">
                <a:solidFill>
                  <a:srgbClr val="002060"/>
                </a:solidFill>
                <a:latin typeface="Arial Black" panose="020B0A04020102020204" pitchFamily="34" charset="0"/>
              </a:rPr>
              <a:t>89502034341@ya.ru </a:t>
            </a:r>
          </a:p>
        </p:txBody>
      </p:sp>
      <p:sp>
        <p:nvSpPr>
          <p:cNvPr id="436" name="Выбирайте аудиторию…"/>
          <p:cNvSpPr txBox="1"/>
          <p:nvPr/>
        </p:nvSpPr>
        <p:spPr>
          <a:xfrm>
            <a:off x="435424" y="422951"/>
            <a:ext cx="305258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5500">
              <a:spcBef>
                <a:spcPts val="1500"/>
              </a:spcBef>
              <a:defRPr sz="2800" spc="30">
                <a:solidFill>
                  <a:srgbClr val="3171B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algn="l"/>
            <a:r>
              <a:rPr dirty="0" err="1">
                <a:solidFill>
                  <a:schemeClr val="bg1"/>
                </a:solidFill>
                <a:latin typeface="Arial Black" panose="020B0A04020102020204" pitchFamily="34" charset="0"/>
              </a:rPr>
              <a:t>Контактная</a:t>
            </a:r>
            <a:r>
              <a:rPr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dirty="0" err="1">
                <a:solidFill>
                  <a:schemeClr val="bg1"/>
                </a:solidFill>
                <a:latin typeface="Arial Black" panose="020B0A04020102020204" pitchFamily="34" charset="0"/>
              </a:rPr>
              <a:t>информация</a:t>
            </a:r>
            <a:endParaRPr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38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420" y="2584535"/>
            <a:ext cx="1833094" cy="1866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Рисунок 20" descr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240" y="4451265"/>
            <a:ext cx="1462663" cy="1485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Рисунок 21" descr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3599" y="3555982"/>
            <a:ext cx="1413090" cy="1413091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TextBox 26"/>
          <p:cNvSpPr txBox="1"/>
          <p:nvPr/>
        </p:nvSpPr>
        <p:spPr>
          <a:xfrm>
            <a:off x="5615475" y="2508321"/>
            <a:ext cx="618014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defTabSz="825500">
              <a:spcBef>
                <a:spcPts val="1500"/>
              </a:spcBef>
              <a:defRPr sz="3600" b="1" cap="all" spc="35">
                <a:solidFill>
                  <a:srgbClr val="3170B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Золотницкая </a:t>
            </a:r>
            <a:b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sz="2800" dirty="0">
                <a:solidFill>
                  <a:srgbClr val="002060"/>
                </a:solidFill>
                <a:latin typeface="Arial Black" panose="020B0A04020102020204" pitchFamily="34" charset="0"/>
              </a:rPr>
              <a:t>Людмила </a:t>
            </a:r>
            <a:r>
              <a:rPr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Викторовна</a:t>
            </a:r>
            <a:endParaRPr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2" name="Picture 8" descr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121" y="3625587"/>
            <a:ext cx="1251971" cy="1251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Picture 10" descr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5513" y="3531952"/>
            <a:ext cx="2181364" cy="1363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Рисунок 27" descr="Рисунок 27"/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6561" y="3534074"/>
            <a:ext cx="1413090" cy="14349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080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4DEE1-ED5B-8068-02C3-57D76B12D0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589" y="5058329"/>
            <a:ext cx="1349151" cy="1363353"/>
          </a:xfrm>
          <a:prstGeom prst="rect">
            <a:avLst/>
          </a:prstGeom>
        </p:spPr>
      </p:pic>
      <p:sp>
        <p:nvSpPr>
          <p:cNvPr id="6" name="TextBox 26">
            <a:extLst>
              <a:ext uri="{FF2B5EF4-FFF2-40B4-BE49-F238E27FC236}">
                <a16:creationId xmlns:a16="http://schemas.microsoft.com/office/drawing/2014/main" id="{ACE0DA62-02EE-79F8-CF8A-8308E7C6E069}"/>
              </a:ext>
            </a:extLst>
          </p:cNvPr>
          <p:cNvSpPr txBox="1"/>
          <p:nvPr/>
        </p:nvSpPr>
        <p:spPr>
          <a:xfrm>
            <a:off x="5290066" y="260044"/>
            <a:ext cx="649662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defTabSz="825500">
              <a:spcBef>
                <a:spcPts val="1500"/>
              </a:spcBef>
              <a:defRPr sz="3600" b="1" cap="all" spc="35">
                <a:solidFill>
                  <a:srgbClr val="3170B7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СВЕРДЛОВСКИЙ ОБЛАСТНОЙ РОДИТЕЛЬСКИЙ КОМИТЕТ</a:t>
            </a:r>
            <a:endParaRPr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67B7A-3C2C-CC55-6A0A-9DA55D922EA7}"/>
              </a:ext>
            </a:extLst>
          </p:cNvPr>
          <p:cNvSpPr txBox="1"/>
          <p:nvPr/>
        </p:nvSpPr>
        <p:spPr>
          <a:xfrm>
            <a:off x="8394633" y="1640191"/>
            <a:ext cx="346891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batangche" panose="02030609000101010101" pitchFamily="49" charset="-127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https://vk.com/copk66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batangche" panose="02030609000101010101" pitchFamily="49" charset="-127"/>
              </a:rPr>
              <a:t> 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Picture 8">
            <a:extLst>
              <a:ext uri="{FF2B5EF4-FFF2-40B4-BE49-F238E27FC236}">
                <a16:creationId xmlns:a16="http://schemas.microsoft.com/office/drawing/2014/main" id="{0E04F806-3F67-7311-A35A-B6DFD4B4E6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773" y="1354477"/>
            <a:ext cx="1251971" cy="1251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66A8DF-2A78-F14E-D276-C547B8304D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183" y="1242229"/>
            <a:ext cx="1476468" cy="1476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525</Words>
  <Application>Microsoft Office PowerPoint</Application>
  <PresentationFormat>Широкоэкранный</PresentationFormat>
  <Paragraphs>56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(Основной текст)</vt:lpstr>
      <vt:lpstr>Arial Black</vt:lpstr>
      <vt:lpstr>Calibri</vt:lpstr>
      <vt:lpstr>Calibri Light</vt:lpstr>
      <vt:lpstr>Helvetica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АЙСБРЕЙКИНГ</dc:title>
  <dc:creator>Людмила Золотницкая</dc:creator>
  <cp:lastModifiedBy>Людмила Золотницкая</cp:lastModifiedBy>
  <cp:revision>30</cp:revision>
  <cp:lastPrinted>2023-02-06T19:52:30Z</cp:lastPrinted>
  <dcterms:created xsi:type="dcterms:W3CDTF">2022-04-22T19:13:06Z</dcterms:created>
  <dcterms:modified xsi:type="dcterms:W3CDTF">2023-03-21T19:26:20Z</dcterms:modified>
</cp:coreProperties>
</file>