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Montserrat SemiBold" panose="00000700000000000000" pitchFamily="2" charset="-52"/>
      <p:regular r:id="rId44"/>
      <p:bold r:id="rId45"/>
      <p:italic r:id="rId46"/>
      <p:boldItalic r:id="rId47"/>
    </p:embeddedFont>
    <p:embeddedFont>
      <p:font typeface="PT Serif" panose="020A0603040505020204" pitchFamily="18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2" d="100"/>
          <a:sy n="122" d="100"/>
        </p:scale>
        <p:origin x="12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«Подать заявление в лагерь».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339AF2-A72A-4340-93A1-3F3D16605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66" y="2140024"/>
            <a:ext cx="5764614" cy="1824877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4B156C8-3077-4F4B-BC33-E33605A92DDE}"/>
              </a:ext>
            </a:extLst>
          </p:cNvPr>
          <p:cNvCxnSpPr>
            <a:cxnSpLocks/>
          </p:cNvCxnSpPr>
          <p:nvPr/>
        </p:nvCxnSpPr>
        <p:spPr>
          <a:xfrm>
            <a:off x="3002093" y="3058510"/>
            <a:ext cx="4265810" cy="1237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92877" y="1310122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услугу «</a:t>
            </a:r>
            <a:r>
              <a:rPr lang="ru-RU" dirty="0"/>
              <a:t>Организация отдыха детей</a:t>
            </a:r>
            <a:br>
              <a:rPr lang="ru-RU" dirty="0"/>
            </a:br>
            <a:r>
              <a:rPr lang="ru-RU" dirty="0"/>
              <a:t>в каникулярное время» на ЕПГУ также</a:t>
            </a:r>
            <a:br>
              <a:rPr lang="ru-RU" dirty="0"/>
            </a:br>
            <a:r>
              <a:rPr lang="ru-RU" dirty="0"/>
              <a:t>можно перейти с Официального портала</a:t>
            </a:r>
            <a:br>
              <a:rPr lang="ru-RU" dirty="0"/>
            </a:br>
            <a:r>
              <a:rPr lang="ru-RU" dirty="0"/>
              <a:t>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/жителям/</a:t>
            </a:r>
            <a:br>
              <a:rPr lang="ru-RU" dirty="0"/>
            </a:br>
            <a:r>
              <a:rPr lang="ru-RU" dirty="0"/>
              <a:t>образование/путевки на отдых</a:t>
            </a:r>
            <a:br>
              <a:rPr lang="ru-RU" dirty="0"/>
            </a:br>
            <a:r>
              <a:rPr lang="ru-RU" dirty="0"/>
              <a:t>и оздоровление детей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09.02.2026 до 23:59 16.02.2026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(на базе образовательных организаций Екатеринбурга)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19.02.2026 до 23:59 23.03.2026 </a:t>
            </a:r>
            <a:r>
              <a:rPr lang="ru-RU" sz="1600" dirty="0"/>
              <a:t>-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весенних каникул на свободные места.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рождении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0544" y="1172914"/>
            <a:ext cx="8302911" cy="383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 algn="ctr"/>
            <a:r>
              <a:rPr lang="ru-RU" sz="1600" b="1" dirty="0"/>
              <a:t>В загородные лагеря:</a:t>
            </a:r>
          </a:p>
          <a:p>
            <a:pPr marL="0" indent="0" algn="ctr"/>
            <a:endParaRPr lang="ru-RU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02.03.2026 до 23:59 09.03.2026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лагерях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12.03.2026 </a:t>
            </a:r>
            <a:r>
              <a:rPr lang="ru-RU" sz="1600" dirty="0"/>
              <a:t>- прием заявлений на отдых и оздоровление детей в загородных лагерях в период летних каникул на свободные места;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 algn="ctr"/>
            <a:r>
              <a:rPr lang="ru-RU" sz="1600" dirty="0"/>
              <a:t>В городские лагеря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16.03.2026 до 23:59 23.03.2026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городских лагерях в период летних каникул;</a:t>
            </a: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26.03.2026 </a:t>
            </a:r>
            <a:r>
              <a:rPr lang="ru-RU" sz="1600" dirty="0"/>
              <a:t>- прием заявлений на отдых и оздоровление детей</a:t>
            </a:r>
            <a:br>
              <a:rPr lang="ru-RU" sz="1600" dirty="0"/>
            </a:br>
            <a:r>
              <a:rPr lang="ru-RU" sz="1600" dirty="0"/>
              <a:t>в городских лагерях в период летних каникул на свободные места.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на предоставление путевки за полную стоимость, необходимо выбрать соответствующее значение «Без льгот (полная стоимость путевки)».</a:t>
            </a:r>
          </a:p>
          <a:p>
            <a:pPr marL="268288" indent="0"/>
            <a:endParaRPr lang="en-US" altLang="ru-RU" dirty="0"/>
          </a:p>
          <a:p>
            <a:pPr marL="268288" indent="0"/>
            <a:r>
              <a:rPr lang="ru-RU" altLang="ru-RU" dirty="0"/>
              <a:t>В случае подачи заявления на предоставление субсидированной (95%) путевки (на нее претендуют все категории детей) необходимо выбрать категорию «Без льгот (по оплате)».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очереди)».</a:t>
            </a:r>
          </a:p>
          <a:p>
            <a:pPr marL="268288" indent="0"/>
            <a:r>
              <a:rPr lang="ru-RU" altLang="ru-RU" dirty="0"/>
              <a:t> </a:t>
            </a:r>
          </a:p>
          <a:p>
            <a:pPr marL="268288" indent="0"/>
            <a:r>
              <a:rPr lang="ru-RU" altLang="ru-RU" dirty="0"/>
              <a:t>В случае наличия льгот – выбрать необходимую льготу из предложенного списка.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383691"/>
            <a:ext cx="2507258" cy="335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B733473-FEDE-4AC4-83FA-6D16C2718601}"/>
              </a:ext>
            </a:extLst>
          </p:cNvPr>
          <p:cNvCxnSpPr>
            <a:cxnSpLocks/>
          </p:cNvCxnSpPr>
          <p:nvPr/>
        </p:nvCxnSpPr>
        <p:spPr>
          <a:xfrm>
            <a:off x="4129411" y="2522535"/>
            <a:ext cx="7259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83B84F0-C748-4C91-B87A-D7EA231CC220}"/>
              </a:ext>
            </a:extLst>
          </p:cNvPr>
          <p:cNvCxnSpPr>
            <a:cxnSpLocks/>
          </p:cNvCxnSpPr>
          <p:nvPr/>
        </p:nvCxnSpPr>
        <p:spPr>
          <a:xfrm flipV="1">
            <a:off x="4129411" y="2719552"/>
            <a:ext cx="725997" cy="674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851403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 lnSpcReduction="10000"/>
          </a:bodyPr>
          <a:lstStyle/>
          <a:p>
            <a:pPr indent="-7938"/>
            <a:r>
              <a:rPr lang="ru-RU" dirty="0"/>
              <a:t>В случае если ранее в заявлении была выбрана льготная категория, то при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4977923" cy="1624176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Для выбора места получения результата предоставления услуги необходимо </a:t>
            </a:r>
            <a:r>
              <a:rPr lang="ru-RU" altLang="ru-RU" dirty="0"/>
              <a:t>в поле поиска указать значение «Екатеринбург»</a:t>
            </a:r>
            <a:br>
              <a:rPr lang="ru-RU" altLang="ru-RU" dirty="0"/>
            </a:br>
            <a:r>
              <a:rPr lang="ru-RU" altLang="ru-RU" dirty="0"/>
              <a:t>и выбрать «Администрация города Екатеринбурга»</a:t>
            </a:r>
          </a:p>
          <a:p>
            <a:pPr indent="-7938"/>
            <a:r>
              <a:rPr lang="ru-RU" dirty="0"/>
              <a:t>                                                               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2778572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151" y="3038703"/>
            <a:ext cx="3239764" cy="1827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E175F-15B4-4F11-8F23-4FBD2D683FE8}"/>
              </a:ext>
            </a:extLst>
          </p:cNvPr>
          <p:cNvSpPr txBox="1"/>
          <p:nvPr/>
        </p:nvSpPr>
        <p:spPr>
          <a:xfrm>
            <a:off x="5019397" y="950822"/>
            <a:ext cx="41246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Электронный результат будет направлен в ваш личный кабинет</a:t>
            </a:r>
            <a:b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на ЕПГУ.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При необходимости получения результата на бумажном носителе необходимо поставить «галочку»</a:t>
            </a:r>
            <a:b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в соответствующее поле.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отправки заявления нажать кнопку «Отправить заявление».</a:t>
            </a:r>
          </a:p>
        </p:txBody>
      </p:sp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14.09.2026 до 23:59 21.09.2026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24.09.2026 </a:t>
            </a:r>
            <a:r>
              <a:rPr lang="ru-RU" sz="1600" dirty="0"/>
              <a:t>- прием заявлений на отдых и оздоровление детей в загородных и городских лагерях в период осенних каникул</a:t>
            </a:r>
            <a:br>
              <a:rPr lang="ru-RU" sz="1600" dirty="0"/>
            </a:br>
            <a:r>
              <a:rPr lang="ru-RU" sz="1600" dirty="0"/>
              <a:t>на свободные места.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09.11.2026 до 23:59 16.11.2026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19.11.2026 </a:t>
            </a:r>
            <a:r>
              <a:rPr lang="ru-RU" sz="1600" dirty="0"/>
              <a:t>- прием заявлений на отдых и оздоровление детей</a:t>
            </a:r>
            <a:br>
              <a:rPr lang="ru-RU" sz="1600" dirty="0"/>
            </a:br>
            <a:r>
              <a:rPr lang="ru-RU" sz="1600" dirty="0"/>
              <a:t>в загородных и городских лагерях в период зимних каникул</a:t>
            </a:r>
            <a:br>
              <a:rPr lang="ru-RU" sz="1600" dirty="0"/>
            </a:br>
            <a:r>
              <a:rPr lang="ru-RU" sz="1600" dirty="0"/>
              <a:t>на свободные места.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Российской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8645" y="808530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Едином портале государственных и муниципальных услуг (ЕПГУ)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0544" y="2323751"/>
            <a:ext cx="8302911" cy="1975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</a:t>
            </a:r>
          </a:p>
          <a:p>
            <a:pPr marL="88900" indent="0" algn="ctr">
              <a:buClr>
                <a:schemeClr val="accent3"/>
              </a:buClr>
              <a:defRPr/>
            </a:pP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45" y="1844618"/>
            <a:ext cx="5327809" cy="2454278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00E071D-CFD7-4581-AC9B-30B7A91CFDA2}"/>
              </a:ext>
            </a:extLst>
          </p:cNvPr>
          <p:cNvCxnSpPr/>
          <p:nvPr/>
        </p:nvCxnSpPr>
        <p:spPr>
          <a:xfrm>
            <a:off x="2837793" y="1710559"/>
            <a:ext cx="4595648" cy="31531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13007</TotalTime>
  <Words>1365</Words>
  <Application>Microsoft Office PowerPoint</Application>
  <PresentationFormat>Экран (16:9)</PresentationFormat>
  <Paragraphs>139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Montserrat</vt:lpstr>
      <vt:lpstr>PT Serif</vt:lpstr>
      <vt:lpstr>Montserrat SemiBold</vt:lpstr>
      <vt:lpstr>Arial</vt:lpstr>
      <vt:lpstr>Georgia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Едином портале государственных и муниципальных услуг (ЕПГУ)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Обухова Кристина Викторовна</cp:lastModifiedBy>
  <cp:revision>166</cp:revision>
  <dcterms:modified xsi:type="dcterms:W3CDTF">2026-01-16T05:29:42Z</dcterms:modified>
</cp:coreProperties>
</file>