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69" r:id="rId3"/>
    <p:sldId id="271" r:id="rId4"/>
    <p:sldId id="270" r:id="rId5"/>
    <p:sldId id="272" r:id="rId6"/>
    <p:sldId id="273" r:id="rId7"/>
    <p:sldId id="258" r:id="rId8"/>
    <p:sldId id="259" r:id="rId9"/>
    <p:sldId id="261" r:id="rId10"/>
    <p:sldId id="280" r:id="rId11"/>
    <p:sldId id="275" r:id="rId12"/>
    <p:sldId id="276" r:id="rId13"/>
    <p:sldId id="274" r:id="rId14"/>
    <p:sldId id="268" r:id="rId15"/>
    <p:sldId id="278" r:id="rId16"/>
    <p:sldId id="279" r:id="rId17"/>
    <p:sldId id="281" r:id="rId18"/>
    <p:sldId id="262" r:id="rId19"/>
  </p:sldIdLst>
  <p:sldSz cx="12192000" cy="6858000"/>
  <p:notesSz cx="6858000" cy="9144000"/>
  <p:embeddedFontLst>
    <p:embeddedFont>
      <p:font typeface="Montserrat Medium" panose="020B0604020202020204" charset="-52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20B0604020202020204" charset="-52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A171D8-6928-4B8E-B712-E191BFDCD6B9}">
  <a:tblStyle styleId="{52A171D8-6928-4B8E-B712-E191BFDCD6B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8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87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657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9967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4240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128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78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 smtClean="0"/>
              <a:t>Возможно сюда переставить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УрФУ</a:t>
            </a:r>
            <a:endParaRPr dirty="0"/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5149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147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163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23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0688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0125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добавить на слайд последнюю строчку, лучше обьединить 2 слайда о колледже - в один</a:t>
            </a: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1353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84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5633700" y="1337900"/>
            <a:ext cx="5879400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-RU" sz="3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МОДЕЛЬ НЕПРЕРЫВНОГО</a:t>
            </a:r>
            <a:endParaRPr sz="38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-RU" sz="3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ТЕХНОЛОГИЧЕСКОГО </a:t>
            </a:r>
            <a:r>
              <a:rPr lang="ru-RU" sz="3800" b="0" i="0" u="none" strike="noStrike" cap="none" dirty="0" smtClean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ОБРАЗОВАНИЯ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-RU" sz="3800" dirty="0" smtClean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«ТЕХНО-КЛАСС»</a:t>
            </a:r>
            <a:endParaRPr sz="38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EBF301-91D1-4F3D-89FD-6E08F0A3A7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4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4814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3441469" y="534718"/>
            <a:ext cx="72985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E52B22"/>
                </a:solidFill>
                <a:latin typeface="Montserrat"/>
                <a:ea typeface="Montserrat"/>
                <a:cs typeface="Montserrat"/>
                <a:sym typeface="Montserrat"/>
              </a:rPr>
              <a:t>ЧТО ТАКОЕ МЕХАТРОНИКА?</a:t>
            </a:r>
            <a:endParaRPr sz="2400" dirty="0">
              <a:solidFill>
                <a:srgbClr val="E52B2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902" y="1825691"/>
            <a:ext cx="66961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Э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то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область науки и техники, основанная на синергетическом объединении узлов точной механики с электронными, электротехническими и компьютерными компонентами.</a:t>
            </a:r>
          </a:p>
          <a:p>
            <a:r>
              <a:rPr lang="ru-RU" dirty="0">
                <a:solidFill>
                  <a:srgbClr val="333333"/>
                </a:solidFill>
                <a:latin typeface="YS Text"/>
              </a:rPr>
              <a:t>Эта область обеспечивает проектирование и производство качественно новых механизмов, машин и систем с интеллектуальным управлением их функциональными движениями.</a:t>
            </a:r>
          </a:p>
          <a:p>
            <a:endParaRPr lang="ru-RU" b="1" dirty="0" smtClean="0">
              <a:solidFill>
                <a:srgbClr val="333333"/>
              </a:solidFill>
              <a:latin typeface="YS Text"/>
            </a:endParaRPr>
          </a:p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Основная 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цель </a:t>
            </a:r>
            <a:r>
              <a:rPr lang="ru-RU" b="1" dirty="0" err="1">
                <a:solidFill>
                  <a:srgbClr val="333333"/>
                </a:solidFill>
                <a:latin typeface="YS Text"/>
              </a:rPr>
              <a:t>мехатроники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разработка принципиально новых функциональных узлов, блоков и модулей, реализующих двигательные функции. Они используются как основа для подвижных интеллектуальных машин и систем.</a:t>
            </a:r>
          </a:p>
          <a:p>
            <a:endParaRPr lang="ru-RU" dirty="0" smtClean="0">
              <a:solidFill>
                <a:srgbClr val="333333"/>
              </a:solidFill>
              <a:latin typeface="YS Text"/>
            </a:endParaRPr>
          </a:p>
          <a:p>
            <a:r>
              <a:rPr lang="ru-RU" dirty="0" err="1" smtClean="0">
                <a:solidFill>
                  <a:srgbClr val="333333"/>
                </a:solidFill>
                <a:latin typeface="YS Text"/>
              </a:rPr>
              <a:t>Мехатроника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применяется во многих отраслях и направлениях, например: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YS Text"/>
              </a:rPr>
              <a:t> робототехника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YS Text"/>
              </a:rPr>
              <a:t> автомобильная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авиационная и космическая техника,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YS Text"/>
              </a:rPr>
              <a:t> медицинское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и спортивное оборудование,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YS Text"/>
              </a:rPr>
              <a:t> бытовая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техника,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YS Text"/>
              </a:rPr>
              <a:t>экзоскелеты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46" y="1094281"/>
            <a:ext cx="4067234" cy="22878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948" y="3703128"/>
            <a:ext cx="2871610" cy="2706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3955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6" y="46594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4332572" y="429882"/>
            <a:ext cx="72985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E52B22"/>
                </a:solidFill>
                <a:latin typeface="Montserrat"/>
                <a:ea typeface="Montserrat"/>
                <a:cs typeface="Montserrat"/>
                <a:sym typeface="Montserrat"/>
              </a:rPr>
              <a:t>КТО ТАКОЙ МЕХАТРОНИК?</a:t>
            </a:r>
            <a:endParaRPr sz="2400" dirty="0">
              <a:solidFill>
                <a:srgbClr val="E52B2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0335" y="1540998"/>
            <a:ext cx="665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</a:t>
            </a:r>
            <a:r>
              <a:rPr lang="ru-RU" sz="1400" dirty="0" smtClean="0"/>
              <a:t>пециалист</a:t>
            </a:r>
            <a:r>
              <a:rPr lang="ru-RU" sz="1400" dirty="0"/>
              <a:t>, который занимается настройкой, регулировкой и обслуживанием систем автоматического контроля и управления в различных отраслях промышленности.</a:t>
            </a:r>
          </a:p>
          <a:p>
            <a:endParaRPr lang="ru-RU" sz="1400" dirty="0"/>
          </a:p>
          <a:p>
            <a:r>
              <a:rPr lang="ru-RU" sz="1400" dirty="0"/>
              <a:t>Основные задачи </a:t>
            </a:r>
            <a:r>
              <a:rPr lang="ru-RU" b="1" dirty="0" smtClean="0"/>
              <a:t>Наладчик </a:t>
            </a:r>
            <a:r>
              <a:rPr lang="ru-RU" b="1" dirty="0" err="1" smtClean="0"/>
              <a:t>КИПиА</a:t>
            </a:r>
            <a:r>
              <a:rPr lang="ru-RU" b="1" dirty="0" smtClean="0"/>
              <a:t> </a:t>
            </a:r>
            <a:r>
              <a:rPr lang="ru-RU" sz="1400" b="1" dirty="0" smtClean="0"/>
              <a:t> </a:t>
            </a:r>
            <a:r>
              <a:rPr lang="ru-RU" sz="1400" dirty="0" smtClean="0"/>
              <a:t>(МЕХАТРОНИКА):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— настройка и калибровка </a:t>
            </a:r>
            <a:r>
              <a:rPr lang="ru-RU" sz="1400" dirty="0" err="1" smtClean="0"/>
              <a:t>мехатронных</a:t>
            </a:r>
            <a:r>
              <a:rPr lang="ru-RU" sz="1400" dirty="0" smtClean="0"/>
              <a:t> (автоматизированных) систем;</a:t>
            </a:r>
            <a:endParaRPr lang="ru-RU" sz="1400" dirty="0"/>
          </a:p>
          <a:p>
            <a:r>
              <a:rPr lang="ru-RU" sz="1400" dirty="0"/>
              <a:t>— диагностика неисправностей в работе;</a:t>
            </a:r>
          </a:p>
          <a:p>
            <a:r>
              <a:rPr lang="ru-RU" sz="1400" dirty="0"/>
              <a:t>— проведение профилактического обслуживания;</a:t>
            </a:r>
          </a:p>
          <a:p>
            <a:r>
              <a:rPr lang="ru-RU" sz="1400" dirty="0"/>
              <a:t>— ремонт и замена вышедших из строя компонентов </a:t>
            </a:r>
            <a:r>
              <a:rPr lang="ru-RU" sz="1400" dirty="0" err="1" smtClean="0"/>
              <a:t>мехатронных</a:t>
            </a:r>
            <a:r>
              <a:rPr lang="ru-RU" sz="1400" dirty="0" smtClean="0"/>
              <a:t> станций;</a:t>
            </a:r>
            <a:endParaRPr lang="ru-RU" sz="1400" dirty="0"/>
          </a:p>
          <a:p>
            <a:r>
              <a:rPr lang="ru-RU" sz="1400" dirty="0"/>
              <a:t>— подключение приборов к системам автоматического контроля;</a:t>
            </a:r>
          </a:p>
          <a:p>
            <a:r>
              <a:rPr lang="ru-RU" sz="1400" dirty="0"/>
              <a:t>— составление технической документации и отчетов о проделанной работе;</a:t>
            </a:r>
          </a:p>
          <a:p>
            <a:r>
              <a:rPr lang="ru-RU" sz="1400" dirty="0"/>
              <a:t>— контроль за соблюдением правил эксплуатации оборудования;</a:t>
            </a:r>
          </a:p>
          <a:p>
            <a:r>
              <a:rPr lang="ru-RU" sz="1400" dirty="0"/>
              <a:t>— участие в пусконаладочных работах новых автоматизированных систем;</a:t>
            </a:r>
          </a:p>
          <a:p>
            <a:r>
              <a:rPr lang="ru-RU" sz="1400" dirty="0"/>
              <a:t>— взаимодействие с инженерно-техническим персоналом для оптимизации рабочих процессов.</a:t>
            </a:r>
          </a:p>
          <a:p>
            <a:endParaRPr lang="ru-RU" sz="1400" dirty="0"/>
          </a:p>
          <a:p>
            <a:r>
              <a:rPr lang="ru-RU" sz="1400" dirty="0" err="1" smtClean="0"/>
              <a:t>Мехатроники</a:t>
            </a:r>
            <a:r>
              <a:rPr lang="ru-RU" sz="1400" dirty="0" smtClean="0"/>
              <a:t> востребованы </a:t>
            </a:r>
            <a:r>
              <a:rPr lang="ru-RU" sz="1400" dirty="0"/>
              <a:t>во многих отраслях промышленности, например, на предприятиях энергетики, химической и нефтегазовой отрасли, машиностроения, пищевых производствах.</a:t>
            </a:r>
          </a:p>
        </p:txBody>
      </p:sp>
      <p:pic>
        <p:nvPicPr>
          <p:cNvPr id="7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809" y="1713519"/>
            <a:ext cx="2933831" cy="195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7315" y="3944918"/>
            <a:ext cx="2933831" cy="195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819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6200" y="74963"/>
            <a:ext cx="5461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Учебный план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71236"/>
              </p:ext>
            </p:extLst>
          </p:nvPr>
        </p:nvGraphicFramePr>
        <p:xfrm>
          <a:off x="1371598" y="1102261"/>
          <a:ext cx="8857509" cy="5675503"/>
        </p:xfrm>
        <a:graphic>
          <a:graphicData uri="http://schemas.openxmlformats.org/drawingml/2006/table">
            <a:tbl>
              <a:tblPr firstRow="1" firstCol="1" bandRow="1">
                <a:tableStyleId>{52A171D8-6928-4B8E-B712-E191BFDCD6B9}</a:tableStyleId>
              </a:tblPr>
              <a:tblGrid>
                <a:gridCol w="512779">
                  <a:extLst>
                    <a:ext uri="{9D8B030D-6E8A-4147-A177-3AD203B41FA5}">
                      <a16:colId xmlns:a16="http://schemas.microsoft.com/office/drawing/2014/main" val="3736065905"/>
                    </a:ext>
                  </a:extLst>
                </a:gridCol>
                <a:gridCol w="1215124">
                  <a:extLst>
                    <a:ext uri="{9D8B030D-6E8A-4147-A177-3AD203B41FA5}">
                      <a16:colId xmlns:a16="http://schemas.microsoft.com/office/drawing/2014/main" val="1124670338"/>
                    </a:ext>
                  </a:extLst>
                </a:gridCol>
                <a:gridCol w="2101349">
                  <a:extLst>
                    <a:ext uri="{9D8B030D-6E8A-4147-A177-3AD203B41FA5}">
                      <a16:colId xmlns:a16="http://schemas.microsoft.com/office/drawing/2014/main" val="3194645615"/>
                    </a:ext>
                  </a:extLst>
                </a:gridCol>
                <a:gridCol w="1343080">
                  <a:extLst>
                    <a:ext uri="{9D8B030D-6E8A-4147-A177-3AD203B41FA5}">
                      <a16:colId xmlns:a16="http://schemas.microsoft.com/office/drawing/2014/main" val="743888282"/>
                    </a:ext>
                  </a:extLst>
                </a:gridCol>
                <a:gridCol w="2415081">
                  <a:extLst>
                    <a:ext uri="{9D8B030D-6E8A-4147-A177-3AD203B41FA5}">
                      <a16:colId xmlns:a16="http://schemas.microsoft.com/office/drawing/2014/main" val="3894667043"/>
                    </a:ext>
                  </a:extLst>
                </a:gridCol>
                <a:gridCol w="1270096">
                  <a:extLst>
                    <a:ext uri="{9D8B030D-6E8A-4147-A177-3AD203B41FA5}">
                      <a16:colId xmlns:a16="http://schemas.microsoft.com/office/drawing/2014/main" val="3607925359"/>
                    </a:ext>
                  </a:extLst>
                </a:gridCol>
              </a:tblGrid>
              <a:tr h="284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21.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Инженерная и компьютерная графика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1354065476"/>
                  </a:ext>
                </a:extLst>
              </a:tr>
              <a:tr h="94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ОП.02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Электротехника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Экзамен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2045276640"/>
                  </a:ext>
                </a:extLst>
              </a:tr>
              <a:tr h="284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ОП.03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Метрология, стандартизация и сертификация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ВУЗ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3954548246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ОП.04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Техническая механика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Экзамен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3941714823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Охрана труда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3981057559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Материаловедение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ВУЗ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1580467313"/>
                  </a:ext>
                </a:extLst>
              </a:tr>
              <a:tr h="284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Основы вычислительной техники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Экзамен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Школа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31401258"/>
                  </a:ext>
                </a:extLst>
              </a:tr>
              <a:tr h="37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Элементы гидравлических и пневматических систем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60119311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29.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Основы алгоритмизации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Экзамен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1718006372"/>
                  </a:ext>
                </a:extLst>
              </a:tr>
              <a:tr h="284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Основы </a:t>
                      </a:r>
                      <a:r>
                        <a:rPr lang="ru-RU" sz="1200" dirty="0" err="1">
                          <a:effectLst/>
                        </a:rPr>
                        <a:t>мехатроники</a:t>
                      </a:r>
                      <a:r>
                        <a:rPr lang="ru-RU" sz="1200" dirty="0">
                          <a:effectLst/>
                        </a:rPr>
                        <a:t> и робототехники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1062637149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Элементы высшей математики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Экзамен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1980472768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Охрана труда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Дифференцированный зачет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3221262547"/>
                  </a:ext>
                </a:extLst>
              </a:tr>
              <a:tr h="189877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498912"/>
                  </a:ext>
                </a:extLst>
              </a:tr>
              <a:tr h="759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МДК.04.01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Технология проведения наладки электрических схем и приборов автоматики мехатронных станций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Дифференцированный зачет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Колледж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2752546043"/>
                  </a:ext>
                </a:extLst>
              </a:tr>
              <a:tr h="284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УП.04.01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Учебная и производственная практика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Дифференцированный зачет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Колледж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55594142"/>
                  </a:ext>
                </a:extLst>
              </a:tr>
              <a:tr h="94939">
                <a:tc grid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ВСЕГО по МДК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3665101846"/>
                  </a:ext>
                </a:extLst>
              </a:tr>
              <a:tr h="1740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ПМ.04.ЭК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Квалификационный экзамен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:a16="http://schemas.microsoft.com/office/drawing/2014/main" val="56058116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0433539" y="1600700"/>
            <a:ext cx="3751435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/>
          </a:p>
        </p:txBody>
      </p:sp>
      <p:sp>
        <p:nvSpPr>
          <p:cNvPr id="6" name="TextBox 5"/>
          <p:cNvSpPr txBox="1"/>
          <p:nvPr/>
        </p:nvSpPr>
        <p:spPr>
          <a:xfrm>
            <a:off x="1615858" y="699125"/>
            <a:ext cx="4716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Профессиональный цикл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5105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/>
          <p:nvPr/>
        </p:nvSpPr>
        <p:spPr>
          <a:xfrm>
            <a:off x="4787641" y="3856700"/>
            <a:ext cx="4222500" cy="1322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639925" y="3856700"/>
            <a:ext cx="3979200" cy="2450400"/>
          </a:xfrm>
          <a:prstGeom prst="roundRect">
            <a:avLst>
              <a:gd name="adj" fmla="val 832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5"/>
          <p:cNvSpPr/>
          <p:nvPr/>
        </p:nvSpPr>
        <p:spPr>
          <a:xfrm>
            <a:off x="4787640" y="1374200"/>
            <a:ext cx="4222500" cy="2330100"/>
          </a:xfrm>
          <a:prstGeom prst="roundRect">
            <a:avLst>
              <a:gd name="adj" fmla="val 1007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5"/>
          <p:cNvSpPr/>
          <p:nvPr/>
        </p:nvSpPr>
        <p:spPr>
          <a:xfrm>
            <a:off x="639925" y="1374200"/>
            <a:ext cx="3979200" cy="2330100"/>
          </a:xfrm>
          <a:prstGeom prst="roundRect">
            <a:avLst>
              <a:gd name="adj" fmla="val 1094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556650" y="515100"/>
            <a:ext cx="1120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ФОРМАТ ЗАНЯТИЙ</a:t>
            </a:r>
            <a:endParaRPr sz="3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6525" y="470325"/>
            <a:ext cx="98107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/>
        </p:nvSpPr>
        <p:spPr>
          <a:xfrm>
            <a:off x="662575" y="1499350"/>
            <a:ext cx="3979200" cy="1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ТЕОРЕТИЧЕСКИЕ </a:t>
            </a:r>
            <a:br>
              <a:rPr lang="ru-RU" sz="16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И ПРАКТИЧЕСКИЕ ЗАНЯТИЯ </a:t>
            </a:r>
            <a:br>
              <a:rPr lang="ru-RU" sz="16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НА ПЛОЩАДКЕ КОЛЛЕДЖА</a:t>
            </a:r>
            <a:endParaRPr sz="16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b="0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в современных аудиториях </a:t>
            </a:r>
            <a:br>
              <a:rPr lang="ru-RU" b="0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b="0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и лабораториях</a:t>
            </a:r>
            <a:endParaRPr b="0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(Учебный корпус, Технопарк «Университетский»)</a:t>
            </a:r>
            <a:endParaRPr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5131235" y="1639950"/>
            <a:ext cx="35214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ПРОФИЛЬНАЯ СМЕНА «ПРОФОТРЯДЫ» </a:t>
            </a:r>
            <a:endParaRPr sz="18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в летние каникулы</a:t>
            </a:r>
            <a:endParaRPr sz="18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 Технопарк «Университетский»)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662600" y="4243500"/>
            <a:ext cx="3979200" cy="14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9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ЗНАКОМСТВО </a:t>
            </a: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9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С ПРОФЕССИЯМИ</a:t>
            </a: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экскурсии на предприятия </a:t>
            </a:r>
            <a:br>
              <a:rPr lang="ru-RU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встречи с профессионалами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5051733" y="4167300"/>
            <a:ext cx="37803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9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Тьюториалы и тренинги </a:t>
            </a:r>
            <a:br>
              <a:rPr lang="ru-RU" sz="19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9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по профориентации</a:t>
            </a: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4935450" y="5331200"/>
            <a:ext cx="44880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500" b="1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Занятия по субботам: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5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9.00 - 14.00, в</a:t>
            </a:r>
            <a:r>
              <a:rPr lang="ru-RU" sz="1500" b="1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будни вечер (ДОТ).</a:t>
            </a:r>
            <a:endParaRPr sz="1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4">
            <a:alphaModFix/>
          </a:blip>
          <a:srcRect l="34305"/>
          <a:stretch/>
        </p:blipFill>
        <p:spPr>
          <a:xfrm>
            <a:off x="9446125" y="3574097"/>
            <a:ext cx="2663900" cy="327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6125" y="0"/>
            <a:ext cx="2650450" cy="3813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Итоговый документ: </a:t>
            </a:r>
            <a:br>
              <a:rPr lang="ru-RU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свидетельство о рабочей профессии</a:t>
            </a:r>
            <a:endParaRPr lang="ru-RU" b="1" dirty="0">
              <a:latin typeface="+mn-lt"/>
            </a:endParaRPr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69" y="1973711"/>
            <a:ext cx="4594042" cy="327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1470" y="5680348"/>
            <a:ext cx="1094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Наладчик </a:t>
            </a:r>
            <a:r>
              <a:rPr lang="ru-RU" sz="2800" dirty="0" err="1" smtClean="0"/>
              <a:t>КИПиА</a:t>
            </a:r>
            <a:r>
              <a:rPr lang="ru-RU" sz="2800" dirty="0" smtClean="0"/>
              <a:t> – Техник-</a:t>
            </a:r>
            <a:r>
              <a:rPr lang="ru-RU" sz="2800" dirty="0" err="1" smtClean="0"/>
              <a:t>мехатроник</a:t>
            </a:r>
            <a:r>
              <a:rPr lang="ru-RU" sz="2800" dirty="0" smtClean="0"/>
              <a:t> – Инженер-</a:t>
            </a:r>
            <a:r>
              <a:rPr lang="ru-RU" sz="2800" dirty="0" err="1" smtClean="0"/>
              <a:t>мехатроник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0298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845124" y="1581782"/>
            <a:ext cx="9944832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ФОРМА ОБУЧЕНИЯ: ОЧНАЯ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 smtClean="0">
              <a:solidFill>
                <a:srgbClr val="262626"/>
              </a:solidFill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СРОК ОБУЧЕНИЯ: 18 МЕСЯЦЕВ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1 ГОД – СЕНТЯБРЬ 2025 – ИЮНЬ 2026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2 ГОД – СЕНТЯБРЬ 2026 – АПРЕЛЬ 2027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 smtClean="0">
              <a:solidFill>
                <a:srgbClr val="262626"/>
              </a:solidFill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262626"/>
                </a:solidFill>
                <a:sym typeface="Montserrat"/>
              </a:rPr>
              <a:t>                                   СТОИМОСТЬ: 5000 рублей в месяц</a:t>
            </a: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 smtClean="0">
              <a:solidFill>
                <a:srgbClr val="262626"/>
              </a:solidFill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262626"/>
                </a:solidFill>
                <a:sym typeface="Montserrat"/>
              </a:rPr>
              <a:t> </a:t>
            </a: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                    * возможность получения налогового вычета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                    * использование средств </a:t>
            </a:r>
            <a:r>
              <a:rPr lang="ru-RU" sz="2800" dirty="0" err="1" smtClean="0">
                <a:solidFill>
                  <a:srgbClr val="262626"/>
                </a:solidFill>
                <a:sym typeface="Montserrat"/>
              </a:rPr>
              <a:t>мат.капитала</a:t>
            </a:r>
            <a:endParaRPr lang="ru-RU" sz="2800" dirty="0" smtClean="0">
              <a:solidFill>
                <a:srgbClr val="262626"/>
              </a:solidFill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650273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24D3CA-D235-4B75-802F-516868BF8D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07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656" y="1506187"/>
            <a:ext cx="10855250" cy="45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000" y="485950"/>
            <a:ext cx="1483350" cy="7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2725" y="470325"/>
            <a:ext cx="98107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3018775" y="438900"/>
            <a:ext cx="733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2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Профессиональные направления</a:t>
            </a:r>
            <a:endParaRPr sz="26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4952100" y="2760450"/>
            <a:ext cx="2391900" cy="1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rgbClr val="80350E"/>
                </a:solidFill>
                <a:latin typeface="Montserrat"/>
                <a:ea typeface="Montserrat"/>
                <a:cs typeface="Montserrat"/>
                <a:sym typeface="Montserrat"/>
              </a:rPr>
              <a:t>ИНЖЕНЕР</a:t>
            </a:r>
            <a:endParaRPr sz="2700" b="1">
              <a:solidFill>
                <a:srgbClr val="8035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80350E"/>
                </a:solidFill>
                <a:latin typeface="Montserrat"/>
                <a:ea typeface="Montserrat"/>
                <a:cs typeface="Montserrat"/>
                <a:sym typeface="Montserrat"/>
              </a:rPr>
              <a:t>- специалист</a:t>
            </a:r>
            <a:endParaRPr sz="2300" b="1">
              <a:solidFill>
                <a:srgbClr val="8035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80350E"/>
                </a:solidFill>
                <a:latin typeface="Montserrat"/>
                <a:ea typeface="Montserrat"/>
                <a:cs typeface="Montserrat"/>
                <a:sym typeface="Montserrat"/>
              </a:rPr>
              <a:t>- бакалавр</a:t>
            </a:r>
            <a:endParaRPr sz="2300" b="1">
              <a:solidFill>
                <a:srgbClr val="8035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80350E"/>
                </a:solidFill>
                <a:latin typeface="Montserrat"/>
                <a:ea typeface="Montserrat"/>
                <a:cs typeface="Montserrat"/>
                <a:sym typeface="Montserrat"/>
              </a:rPr>
              <a:t>- магистр</a:t>
            </a:r>
            <a:endParaRPr sz="2300" b="1">
              <a:solidFill>
                <a:srgbClr val="80350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/>
        </p:nvSpPr>
        <p:spPr>
          <a:xfrm>
            <a:off x="556650" y="515100"/>
            <a:ext cx="733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ПРОЕКТ “ТЕХНО-КЛАСС”</a:t>
            </a:r>
            <a:endParaRPr sz="3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8" name="Google Shape;20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1662" y="4332850"/>
            <a:ext cx="2626888" cy="157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958" y="1413500"/>
            <a:ext cx="2407408" cy="23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4031" y="1923935"/>
            <a:ext cx="1680568" cy="164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5980" y="3909052"/>
            <a:ext cx="1867276" cy="18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569625" y="1151900"/>
            <a:ext cx="7547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ШКОЛА - КОЛЛЕДЖ - ВУЗ -ПРЕДПРИЯТИЕ</a:t>
            </a: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/>
          <p:nvPr/>
        </p:nvSpPr>
        <p:spPr>
          <a:xfrm>
            <a:off x="701100" y="2051125"/>
            <a:ext cx="5323500" cy="4154400"/>
          </a:xfrm>
          <a:prstGeom prst="roundRect">
            <a:avLst>
              <a:gd name="adj" fmla="val 5976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556650" y="515100"/>
            <a:ext cx="1120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ТЕХНО-КЛАСС - новый формат </a:t>
            </a:r>
            <a:b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профильного образования</a:t>
            </a:r>
            <a:endParaRPr sz="3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1054000" y="2302400"/>
            <a:ext cx="4661700" cy="400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Углубленные предметные знания</a:t>
            </a:r>
            <a:b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Практические (профессиональные) навыки</a:t>
            </a: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Погружение в производственные процессы на предприятиях</a:t>
            </a: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Проектная деятельность</a:t>
            </a: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Конкурсы, </a:t>
            </a:r>
            <a:r>
              <a:rPr lang="ru-RU" sz="1800" b="0" i="0" u="none" strike="noStrike" cap="none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олимпиады, чемпионат профессионального мастерства</a:t>
            </a: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28"/>
          <p:cNvSpPr/>
          <p:nvPr/>
        </p:nvSpPr>
        <p:spPr>
          <a:xfrm>
            <a:off x="6206800" y="2051125"/>
            <a:ext cx="5323500" cy="4154400"/>
          </a:xfrm>
          <a:prstGeom prst="roundRect">
            <a:avLst>
              <a:gd name="adj" fmla="val 5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8"/>
          <p:cNvSpPr txBox="1"/>
          <p:nvPr/>
        </p:nvSpPr>
        <p:spPr>
          <a:xfrm>
            <a:off x="6559700" y="3064400"/>
            <a:ext cx="46617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Первый документ о профессии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Поступление в ВУЗ/ колледж (ИУП)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Осознанное профессиональное самоопределение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9" name="Google Shape;24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6525" y="470325"/>
            <a:ext cx="98107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8"/>
          <p:cNvSpPr/>
          <p:nvPr/>
        </p:nvSpPr>
        <p:spPr>
          <a:xfrm>
            <a:off x="5861487" y="3907325"/>
            <a:ext cx="546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/>
          <p:nvPr/>
        </p:nvSpPr>
        <p:spPr>
          <a:xfrm>
            <a:off x="556650" y="515100"/>
            <a:ext cx="733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ПРОЕКТ “ТЕХНО-КЛАСС”</a:t>
            </a:r>
            <a:endParaRPr sz="3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2" name="Google Shape;22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6525" y="470325"/>
            <a:ext cx="98107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/>
          <p:nvPr/>
        </p:nvSpPr>
        <p:spPr>
          <a:xfrm>
            <a:off x="716125" y="1374200"/>
            <a:ext cx="3408600" cy="1232100"/>
          </a:xfrm>
          <a:prstGeom prst="roundRect">
            <a:avLst>
              <a:gd name="adj" fmla="val 1094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925334" y="1420183"/>
            <a:ext cx="2982000" cy="122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100" b="1" i="0" u="none" strike="noStrike" cap="none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1 ШАГ</a:t>
            </a:r>
            <a:endParaRPr sz="1900" b="0" i="0" u="none" strike="noStrike" cap="none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ГОДА </a:t>
            </a:r>
            <a:endParaRPr lang="ru-RU" sz="1900" b="0" i="0" u="none" strike="noStrike" cap="none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</a:t>
            </a: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ДОКУМЕНТА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4431653" y="1374200"/>
            <a:ext cx="3408600" cy="1232100"/>
          </a:xfrm>
          <a:prstGeom prst="roundRect">
            <a:avLst>
              <a:gd name="adj" fmla="val 1094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4655734" y="1575550"/>
            <a:ext cx="29820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1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2 ШАГ</a:t>
            </a:r>
            <a:endParaRPr sz="1900" b="0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ГОД 10 МЕСЯЦЕВ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8147207" y="1374200"/>
            <a:ext cx="3408600" cy="1232100"/>
          </a:xfrm>
          <a:prstGeom prst="roundRect">
            <a:avLst>
              <a:gd name="adj" fmla="val 1094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8371287" y="1575550"/>
            <a:ext cx="2982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1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3 ШАГ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726900" y="3015225"/>
            <a:ext cx="3408600" cy="3222900"/>
          </a:xfrm>
          <a:prstGeom prst="roundRect">
            <a:avLst>
              <a:gd name="adj" fmla="val 705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442425" y="3015225"/>
            <a:ext cx="3408600" cy="3222900"/>
          </a:xfrm>
          <a:prstGeom prst="roundRect">
            <a:avLst>
              <a:gd name="adj" fmla="val 705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8147200" y="3062500"/>
            <a:ext cx="3408600" cy="3222900"/>
          </a:xfrm>
          <a:prstGeom prst="roundRect">
            <a:avLst>
              <a:gd name="adj" fmla="val 705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4020001" y="1787750"/>
            <a:ext cx="660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7750401" y="1787750"/>
            <a:ext cx="660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7"/>
          <p:cNvSpPr/>
          <p:nvPr/>
        </p:nvSpPr>
        <p:spPr>
          <a:xfrm rot="5400000">
            <a:off x="2034320" y="2664375"/>
            <a:ext cx="660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7"/>
          <p:cNvSpPr/>
          <p:nvPr/>
        </p:nvSpPr>
        <p:spPr>
          <a:xfrm rot="5400000">
            <a:off x="5805661" y="2656975"/>
            <a:ext cx="660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7"/>
          <p:cNvSpPr/>
          <p:nvPr/>
        </p:nvSpPr>
        <p:spPr>
          <a:xfrm rot="5400000">
            <a:off x="9521186" y="2634215"/>
            <a:ext cx="660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940200" y="3379125"/>
            <a:ext cx="2982000" cy="24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10-11 классы (аттестат),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курс СПО в рамках программы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профессионального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обучения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(свидетельство о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профессии)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4650350" y="3364325"/>
            <a:ext cx="2982000" cy="1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Сокращение срока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освоения ОП СПО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счет обучения по 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ИУП (Диплом СПО)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8371250" y="3364325"/>
            <a:ext cx="29820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Обучение по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сокращенной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программе высшего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образования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(Диплом ВУЗа)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/>
          <p:nvPr/>
        </p:nvSpPr>
        <p:spPr>
          <a:xfrm>
            <a:off x="493425" y="6023750"/>
            <a:ext cx="11245500" cy="408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9"/>
          <p:cNvSpPr txBox="1"/>
          <p:nvPr/>
        </p:nvSpPr>
        <p:spPr>
          <a:xfrm>
            <a:off x="480450" y="1620650"/>
            <a:ext cx="27585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500" b="0" i="0" u="none" strike="noStrike" cap="none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ШКОЛА</a:t>
            </a:r>
            <a:r>
              <a:rPr lang="ru-RU" sz="2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Общеобразовательная подготовка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Дисциплины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соответствии с УП СОО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Профессиональная подготовка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Основы финансовой грамотности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Иностранный язык в профессиональной деятельности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Психология общения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Основы вычислительной техники</a:t>
            </a:r>
            <a:endParaRPr sz="2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3461000" y="1620650"/>
            <a:ext cx="2758500" cy="39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500" b="0" i="0" u="none" strike="noStrike" cap="none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КОЛЛЕДЖ</a:t>
            </a:r>
            <a:endParaRPr sz="2500" b="0" i="0" u="none" strike="noStrike" cap="none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Профессиональный цикл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Инженерная и </a:t>
            </a: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компьютерная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графика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Электротехника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Техническая механика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Основы алгоритмизации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Основы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мехатроники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и робототехники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Технология проведения наладки электрических систем и приборов автоматики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мехатронных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станций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29"/>
          <p:cNvSpPr txBox="1"/>
          <p:nvPr/>
        </p:nvSpPr>
        <p:spPr>
          <a:xfrm>
            <a:off x="6344525" y="1620650"/>
            <a:ext cx="2439000" cy="27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500" b="0" i="0" u="none" strike="noStrike" cap="none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ВУЗ</a:t>
            </a:r>
            <a:endParaRPr sz="2500" b="0" i="0" u="none" strike="noStrike" cap="none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Профессиональный цикл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Материаловедение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Метрология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стандартизация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сертификация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29"/>
          <p:cNvSpPr txBox="1"/>
          <p:nvPr/>
        </p:nvSpPr>
        <p:spPr>
          <a:xfrm>
            <a:off x="9076125" y="1620650"/>
            <a:ext cx="2758500" cy="15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ПРЕДПРИЯТИЕ</a:t>
            </a:r>
            <a:endParaRPr sz="2400" b="0" i="0" u="none" strike="noStrike" cap="none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SzPts val="2300"/>
            </a:pPr>
            <a:r>
              <a:rPr lang="ru-RU" sz="1600" b="1" dirty="0">
                <a:latin typeface="Montserrat"/>
                <a:ea typeface="Montserrat"/>
                <a:cs typeface="Montserrat"/>
                <a:sym typeface="Montserrat"/>
              </a:rPr>
              <a:t>Профессиональный цикл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Производственная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практика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Экскурсии 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Стажировки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3238950" y="6024300"/>
            <a:ext cx="49263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Индивидуальный проект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800" b="0" i="1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480450" y="515100"/>
            <a:ext cx="11209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Учебный план ТЕХНО-КЛАССА</a:t>
            </a:r>
            <a:endParaRPr sz="3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29"/>
          <p:cNvSpPr txBox="1"/>
          <p:nvPr/>
        </p:nvSpPr>
        <p:spPr>
          <a:xfrm>
            <a:off x="493425" y="999500"/>
            <a:ext cx="7547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направление “Мехатроника и робототехника”</a:t>
            </a: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7949275" y="477450"/>
            <a:ext cx="3789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(профессия 14919 Наладчик контрольно-измерительных приборов и автоматики)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29"/>
          <p:cNvSpPr/>
          <p:nvPr/>
        </p:nvSpPr>
        <p:spPr>
          <a:xfrm>
            <a:off x="480450" y="2247875"/>
            <a:ext cx="2758500" cy="1095300"/>
          </a:xfrm>
          <a:prstGeom prst="roundRect">
            <a:avLst>
              <a:gd name="adj" fmla="val 5483"/>
            </a:avLst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9"/>
          <p:cNvSpPr/>
          <p:nvPr/>
        </p:nvSpPr>
        <p:spPr>
          <a:xfrm>
            <a:off x="480450" y="3423525"/>
            <a:ext cx="2758500" cy="2513400"/>
          </a:xfrm>
          <a:prstGeom prst="roundRect">
            <a:avLst>
              <a:gd name="adj" fmla="val 4439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9"/>
          <p:cNvSpPr/>
          <p:nvPr/>
        </p:nvSpPr>
        <p:spPr>
          <a:xfrm>
            <a:off x="3349975" y="2247875"/>
            <a:ext cx="2758500" cy="3689100"/>
          </a:xfrm>
          <a:prstGeom prst="roundRect">
            <a:avLst>
              <a:gd name="adj" fmla="val 360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6285900" y="2247875"/>
            <a:ext cx="2530200" cy="1599000"/>
          </a:xfrm>
          <a:prstGeom prst="roundRect">
            <a:avLst>
              <a:gd name="adj" fmla="val 360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9019575" y="2247875"/>
            <a:ext cx="2719200" cy="1599000"/>
          </a:xfrm>
          <a:prstGeom prst="roundRect">
            <a:avLst>
              <a:gd name="adj" fmla="val 36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29"/>
          <p:cNvPicPr preferRelativeResize="0"/>
          <p:nvPr/>
        </p:nvPicPr>
        <p:blipFill rotWithShape="1">
          <a:blip r:embed="rId3">
            <a:alphaModFix/>
          </a:blip>
          <a:srcRect l="34734"/>
          <a:stretch/>
        </p:blipFill>
        <p:spPr>
          <a:xfrm>
            <a:off x="6219500" y="3942075"/>
            <a:ext cx="5519426" cy="1974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/>
          <p:nvPr/>
        </p:nvSpPr>
        <p:spPr>
          <a:xfrm>
            <a:off x="556650" y="515100"/>
            <a:ext cx="857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 проекта “ТЕХНО-КЛАСС”</a:t>
            </a:r>
            <a:endParaRPr sz="2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0"/>
          <p:cNvSpPr txBox="1"/>
          <p:nvPr/>
        </p:nvSpPr>
        <p:spPr>
          <a:xfrm>
            <a:off x="1036900" y="1241300"/>
            <a:ext cx="7976700" cy="5740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Получение 2-х документов об образовании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Сокращение сроков обучения по программе СПО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Расширение спектра образовательных возможностей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Ранняя профориентация и профессионализация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Освоение базовых компетенций современных профессий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ru-RU" sz="1900" b="0" i="0" u="none" strike="noStrike" cap="none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Подготовка </a:t>
            </a: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 поступлению на востребованные специальности в учреждения высшего образования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SzPts val="2500"/>
            </a:pPr>
            <a:r>
              <a:rPr lang="ru-RU" sz="19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Осознанное получение профессионального образования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ru-RU" sz="1900" b="0" i="0" u="none" strike="noStrike" cap="none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Реальные </a:t>
            </a: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перспективы </a:t>
            </a:r>
            <a:r>
              <a:rPr lang="ru-RU" sz="1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трудоустройства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Популяризация рабочих профессий и инженерного образования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30"/>
          <p:cNvSpPr/>
          <p:nvPr/>
        </p:nvSpPr>
        <p:spPr>
          <a:xfrm>
            <a:off x="683775" y="2028325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0"/>
          <p:cNvSpPr/>
          <p:nvPr/>
        </p:nvSpPr>
        <p:spPr>
          <a:xfrm>
            <a:off x="683775" y="2590975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0"/>
          <p:cNvSpPr/>
          <p:nvPr/>
        </p:nvSpPr>
        <p:spPr>
          <a:xfrm>
            <a:off x="683775" y="3177150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0"/>
          <p:cNvSpPr/>
          <p:nvPr/>
        </p:nvSpPr>
        <p:spPr>
          <a:xfrm>
            <a:off x="683775" y="3763325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0"/>
          <p:cNvSpPr/>
          <p:nvPr/>
        </p:nvSpPr>
        <p:spPr>
          <a:xfrm>
            <a:off x="683775" y="4365778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683775" y="5241267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0"/>
          <p:cNvSpPr/>
          <p:nvPr/>
        </p:nvSpPr>
        <p:spPr>
          <a:xfrm>
            <a:off x="683775" y="1445450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81;p30"/>
          <p:cNvSpPr/>
          <p:nvPr/>
        </p:nvSpPr>
        <p:spPr>
          <a:xfrm>
            <a:off x="683775" y="5784887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81;p30"/>
          <p:cNvSpPr/>
          <p:nvPr/>
        </p:nvSpPr>
        <p:spPr>
          <a:xfrm>
            <a:off x="683775" y="6367645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1078999" y="438900"/>
            <a:ext cx="7378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472151" y="2611141"/>
            <a:ext cx="39174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2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Ключевые работодатели - партнеры колледжа</a:t>
            </a:r>
            <a:endParaRPr sz="26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26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0" y="-100"/>
            <a:ext cx="4389600" cy="685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3">
            <a:alphaModFix/>
          </a:blip>
          <a:srcRect l="6212" t="25245" r="7002" b="13775"/>
          <a:stretch/>
        </p:blipFill>
        <p:spPr>
          <a:xfrm>
            <a:off x="4771450" y="3552285"/>
            <a:ext cx="7153200" cy="282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 l="5426" t="25221" r="6883" b="7031"/>
          <a:stretch/>
        </p:blipFill>
        <p:spPr>
          <a:xfrm>
            <a:off x="4985600" y="369975"/>
            <a:ext cx="6507498" cy="282701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556650" y="2395125"/>
            <a:ext cx="3463800" cy="2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Ключевые работодатели - партнеры колледжа</a:t>
            </a:r>
            <a:endParaRPr sz="3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716</Words>
  <Application>Microsoft Office PowerPoint</Application>
  <PresentationFormat>Широкоэкранный</PresentationFormat>
  <Paragraphs>252</Paragraphs>
  <Slides>18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Montserrat Medium</vt:lpstr>
      <vt:lpstr>Calibri</vt:lpstr>
      <vt:lpstr>Montserrat</vt:lpstr>
      <vt:lpstr>YS Text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Итоговый документ:  свидетельство о рабочей профессии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leonid</dc:creator>
  <cp:lastModifiedBy>admin</cp:lastModifiedBy>
  <cp:revision>18</cp:revision>
  <dcterms:modified xsi:type="dcterms:W3CDTF">2026-06-04T13:06:55Z</dcterms:modified>
</cp:coreProperties>
</file>