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6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2" r:id="rId15"/>
    <p:sldId id="273" r:id="rId16"/>
    <p:sldId id="277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9CzWAi46CCRG8B7Yw3qlZXLrZ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2634" y="-8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7477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2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2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2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2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2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25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Google Shape;54;p2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5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25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25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25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5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25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27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27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9" name="Google Shape;79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" name="Google Shape;82;p27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8" name="Google Shape;88;p27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9" name="Google Shape;89;p27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7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9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9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9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30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3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3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30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3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3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3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21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2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1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Documents/&#1064;&#1042;&#1040;&#1051;&#1045;&#1042;&#1040;/2020-21/&#1057;&#1086;&#1094;&#1080;&#1072;&#1083;&#1100;&#1085;&#1086;-&#1087;&#1089;&#1080;&#1093;&#1086;&#1083;&#1086;&#1075;&#1080;&#1095;&#1077;&#1089;&#1082;&#1086;&#1077;%20&#1090;&#1077;&#1089;&#1090;&#1080;&#1088;&#1086;&#1074;&#1072;&#1085;&#1080;&#1077;/&#1055;&#1088;&#1080;&#1082;&#1072;&#1079;%20&#1052;&#1080;&#1085;&#1087;&#1088;&#1086;&#1089;&#1074;&#1077;&#1097;&#1077;&#1085;&#1080;&#1103;%20&#8470;%2059%20&#1086;&#1090;%2020.02.2020%20&#1075;.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Documents/&#1064;&#1042;&#1040;&#1051;&#1045;&#1042;&#1040;/2020-21/&#1057;&#1086;&#1094;&#1080;&#1072;&#1083;&#1100;&#1085;&#1086;-&#1087;&#1089;&#1080;&#1093;&#1086;&#1083;&#1086;&#1075;&#1080;&#1095;&#1077;&#1089;&#1082;&#1086;&#1077;%20&#1090;&#1077;&#1089;&#1090;&#1080;&#1088;&#1086;&#1074;&#1072;&#1085;&#1080;&#1077;/&#1055;&#1088;&#1080;&#1082;&#1072;&#1079;%20&#1052;&#1080;&#1085;&#1080;&#1089;&#1090;&#1077;&#1088;&#1089;&#1090;&#1074;&#1072;%20&#1086;&#1073;&#1088;&#1072;&#1079;&#1086;&#1074;&#1072;&#1085;&#1080;&#1103;%20&#1080;%20&#1084;&#1086;&#1083;&#1086;&#1076;&#1077;&#1078;&#1085;&#1086;&#1081;%20&#1087;&#1086;&#1083;&#1080;&#1090;&#1080;&#1082;&#1080;%20&#1057;&#1074;&#1077;&#1088;&#1076;&#1083;&#1086;&#1074;&#1089;&#1082;&#1086;&#1081;%20&#1086;&#1073;&#1083;&#1072;&#1089;&#1090;&#1080;%20&#8470;%20134-&#1048;%20&#1086;&#1090;%2016.06.2020%20&#1075;.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633" y="4293096"/>
            <a:ext cx="7854696" cy="1968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ИНФОРМАЦИЯ ДЛЯ РОДИТЕЛЕЙ</a:t>
            </a:r>
            <a:endParaRPr dirty="0"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РЕГИОНАЛЬНЫЙ ОПЕРАТОР СПТ ЕМ</a:t>
            </a:r>
            <a:endParaRPr dirty="0"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ПО СВЕРДЛОВСКОЙ ОБЛАСТИ</a:t>
            </a:r>
            <a:endParaRPr dirty="0"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ГБУ СО ЦППМСП «ЛАДО»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60"/>
              </a:spcBef>
              <a:spcAft>
                <a:spcPts val="0"/>
              </a:spcAft>
              <a:buSzPts val="1530"/>
              <a:buNone/>
            </a:pP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560" y="116632"/>
            <a:ext cx="7851648" cy="216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80"/>
              <a:buFont typeface="Arial"/>
              <a:buNone/>
            </a:pP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>Социально-психологическое тестирование  по единой методике</a:t>
            </a:r>
            <a:endParaRPr sz="378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" descr="C:\Users\Руководитель отдела\Desktop\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1920" y="2780928"/>
            <a:ext cx="138112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179512" y="339779"/>
            <a:ext cx="8784976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 основании чего делаются выводы в методике СПТ ? </a:t>
            </a:r>
            <a:endParaRPr dirty="0"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6862" y="1695799"/>
            <a:ext cx="8229600" cy="46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риска»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защиты».  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lang="ru-RU" sz="24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Если 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«факторы  риска»  начинают  преобладать  над  «факторами защиты»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риска»? </a:t>
            </a:r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риска»  –  социально-психологические  условия,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повышающие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угрозу  вовлечения  в  зависимое  поведение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(например, наркопотребление).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b="1"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негативному влиянию группы;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влиянию асоциальных установок социума;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рискованным поступкам;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совершению необдуманных поступков;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Трудность переживания жизненных неудач.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>
            <a:spLocks noGrp="1"/>
          </p:cNvSpPr>
          <p:nvPr>
            <p:ph type="title"/>
          </p:nvPr>
        </p:nvSpPr>
        <p:spPr>
          <a:xfrm>
            <a:off x="395536" y="188640"/>
            <a:ext cx="8229600" cy="854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4000"/>
              <a:buFont typeface="Georgia"/>
              <a:buNone/>
            </a:pPr>
            <a:r>
              <a:rPr lang="ru-RU" sz="4000"/>
              <a:t> </a:t>
            </a: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защиты»? </a:t>
            </a:r>
            <a:endParaRPr/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защиты»  – 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обстоятельства, повышающие  социально-психологическую устойчивость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к воздействию «факторов риска». </a:t>
            </a:r>
            <a:endParaRPr b="1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u="sng" dirty="0">
                <a:latin typeface="Arial"/>
                <a:ea typeface="Arial"/>
                <a:cs typeface="Arial"/>
                <a:sym typeface="Arial"/>
              </a:rPr>
              <a:t>Методика оценивает такие параметры как: </a:t>
            </a:r>
            <a:endParaRPr sz="2400" u="sng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Благополучие взаимоотношений с социальным окружением.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Активность жизненной позиции, социальная активность.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Умение говорить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НЕТ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сомнительным предложениям.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Психологическую  устойчивость  и  уверенность  в  своих  силах  в трудных жизненных ситуациях.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проходит </a:t>
            </a:r>
            <a:r>
              <a:rPr lang="ru-RU" sz="280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тестирование?</a:t>
            </a:r>
            <a:endParaRPr dirty="0"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3528" y="1844824"/>
            <a:ext cx="8568952" cy="386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Учащиеся отвечают на вопросы он-</a:t>
            </a:r>
            <a:r>
              <a:rPr lang="ru-RU" sz="2200" dirty="0" err="1" smtClean="0">
                <a:latin typeface="Arial"/>
                <a:ea typeface="Arial"/>
                <a:cs typeface="Arial"/>
                <a:sym typeface="Arial"/>
              </a:rPr>
              <a:t>лайн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анкеты</a:t>
            </a:r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7-9-х классов 110 утверждений,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10-11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классов, а также студентов колледжей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140 утверждений.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при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учеников, </a:t>
            </a:r>
            <a:r>
              <a:rPr lang="ru-RU" sz="22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но только при согласовании с администрацией образовательного учреждения.</a:t>
            </a:r>
            <a:endParaRPr dirty="0">
              <a:solidFill>
                <a:srgbClr val="FF0000"/>
              </a:solidFill>
            </a:endParaRPr>
          </a:p>
          <a:p>
            <a:pPr marL="274320" lvl="0" indent="-128587" algn="l" rtl="0">
              <a:spcBef>
                <a:spcPts val="1740"/>
              </a:spcBef>
              <a:spcAft>
                <a:spcPts val="0"/>
              </a:spcAft>
              <a:buSzPts val="2295"/>
              <a:buFont typeface="Noto Sans Symbols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Правила нахождения родителей на тестировании</a:t>
            </a:r>
            <a:endParaRPr/>
          </a:p>
        </p:txBody>
      </p:sp>
      <p:sp>
        <p:nvSpPr>
          <p:cNvPr id="308" name="Google Shape;308;p17"/>
          <p:cNvSpPr txBox="1">
            <a:spLocks noGrp="1"/>
          </p:cNvSpPr>
          <p:nvPr>
            <p:ph type="body" idx="1"/>
          </p:nvPr>
        </p:nvSpPr>
        <p:spPr>
          <a:xfrm>
            <a:off x="251520" y="1412776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   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быть «незаметными»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вести себя тихо, не отвлекать учащихся, не задавать им вопросов, не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подсказывать,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поддерживать обстановку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честности и открытости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не смотреть на то, как респонденты отвечают на задания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теста,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рекомендуется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наблюдать со стороны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, ходить по помещению где проходит тестирование является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нежелательным.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может получить </a:t>
            </a: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участник социально-психологического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тестирования?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Возможность индивидуального обращения к психологу, проводившему тестирование, для получение более подробных результатов тестирования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endParaRPr lang="ru-RU" sz="2400" dirty="0"/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Краткую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характеристику актуального уровня развития психологической устойчивости;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22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Рекомендации в каком направлении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нужно развивать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свою психологическую устойчивость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пройти социально-психологическое тестирование?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Тестирование проводится при наличии информированного согласия в письменной форме одного из родителей (законного представителя) обучающихся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indent="0" algn="just">
              <a:spcBef>
                <a:spcPts val="0"/>
              </a:spcBef>
              <a:buSzPts val="1870"/>
              <a:buNone/>
            </a:pPr>
            <a:endParaRPr lang="ru-RU" sz="1100" dirty="0">
              <a:latin typeface="Arial"/>
              <a:ea typeface="Arial"/>
              <a:cs typeface="Arial"/>
              <a:sym typeface="Arial"/>
            </a:endParaRP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Согласие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фиксирует разрешение Вашему ребенку участвовать в тестировании, подтверждает Вашу осведомленность о цели тестирования, его длительности и возможных результатах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971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just">
              <a:spcBef>
                <a:spcPts val="0"/>
              </a:spcBef>
              <a:buClr>
                <a:srgbClr val="000000"/>
              </a:buClr>
              <a:buSzTx/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Проведение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социально-психологического тестирования организовано во исполнение 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3" action="ppaction://hlinkfile"/>
              </a:rPr>
              <a:t>Приказа Министерства просвещения РФ от 20.02.2020 № 59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</a:rPr>
              <a:t>и 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Приказа Министерства образования и молодёжной политики СО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 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от </a:t>
            </a:r>
            <a:r>
              <a:rPr lang="ru-RU" sz="24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15.06.2023 </a:t>
            </a:r>
            <a:r>
              <a:rPr lang="ru-RU" sz="24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№ </a:t>
            </a:r>
            <a:r>
              <a:rPr lang="ru-RU" sz="24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  <a:sym typeface="Arial"/>
                <a:hlinkClick r:id="rId4" action="ppaction://hlinkfile"/>
              </a:rPr>
              <a:t>175-И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«</a:t>
            </a:r>
            <a:r>
              <a:rPr lang="ru-RU" sz="240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Об организации проведения </a:t>
            </a:r>
            <a:r>
              <a:rPr lang="ru-RU" sz="240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социально-психологического тестирования обучающихся в общеобразовательных организациях и профессиональных образовательных организациях Свердловской области, направленного на профилактику незаконного потребления обучающимися наркотических средств и психотропных веществ с использованием единой </a:t>
            </a:r>
            <a:r>
              <a:rPr lang="ru-RU" sz="240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методики в 2023/2024 учебном году».</a:t>
            </a:r>
            <a:endParaRPr lang="ru-RU" sz="24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24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Всероссийское мероприятие!</a:t>
            </a:r>
            <a:endParaRPr sz="2400" b="1" dirty="0">
              <a:solidFill>
                <a:srgbClr val="FF0000"/>
              </a:solidFill>
              <a:latin typeface="+mn-lt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+mn-lt"/>
                <a:ea typeface="Arial"/>
                <a:cs typeface="Arial"/>
                <a:sym typeface="Arial"/>
              </a:rPr>
              <a:t>Участниками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являются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обучающиеся с 7 по 11 класс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(достигшие 13 летнего возраста на момент проведения тестирования и старше),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а также студенты 1-2 курсов средне-специальных и высших учебных заведений.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 </a:t>
            </a:r>
            <a:endParaRPr sz="2400" dirty="0">
              <a:latin typeface="+mn-lt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8695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7544" y="1637592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Целью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тестирования является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i="1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i="1" dirty="0" smtClean="0"/>
              <a:t>сследование, ориентированное </a:t>
            </a:r>
            <a:r>
              <a:rPr lang="ru-RU" i="1" dirty="0"/>
              <a:t>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позволяет оценить процесс становления личности </a:t>
            </a:r>
            <a:r>
              <a:rPr lang="ru-RU" i="1" dirty="0" smtClean="0"/>
              <a:t>обучающегося.</a:t>
            </a:r>
            <a:endParaRPr lang="ru-RU" dirty="0"/>
          </a:p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dirty="0"/>
          </a:p>
          <a:p>
            <a:pPr marL="0" lvl="0" indent="3635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dirty="0" smtClean="0"/>
              <a:t>С </a:t>
            </a:r>
            <a:r>
              <a:rPr lang="ru-RU" dirty="0"/>
              <a:t>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lvl="0" indent="363538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Выявляет ли методика СПТ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наркопотребление или наркозависимость? </a:t>
            </a:r>
            <a:endParaRPr dirty="0"/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1520" y="1700808"/>
            <a:ext cx="8568952" cy="46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Методика  не  может  быть  использована  для </a:t>
            </a:r>
            <a:endParaRPr dirty="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формулировки  заключения  о  наркотической  или  иной зависимости.  </a:t>
            </a:r>
            <a:endParaRPr dirty="0"/>
          </a:p>
          <a:p>
            <a:pPr marL="131445" indent="0" algn="ctr">
              <a:buNone/>
            </a:pPr>
            <a:endParaRPr lang="ru-RU" sz="28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131445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методика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 степень влияния факторов риска,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lvl="0" indent="0" algn="just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274320" lvl="0" indent="-27432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тестирования станут известны в образовательной организации? </a:t>
            </a:r>
            <a:endParaRPr/>
          </a:p>
        </p:txBody>
      </p:sp>
      <p:sp>
        <p:nvSpPr>
          <p:cNvPr id="187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752" y="1571010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Все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тестирования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деперсонифицированы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!!!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Никто из сотрудников 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руководства образовательной организации 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сможет узнать индивидуальные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обучающегося.</a:t>
            </a: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информация о том, какой код присвоен тестируемому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только психолог образовательной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301752" y="325315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В чем заключается конфиденциальность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проведения тестирования? </a:t>
            </a:r>
            <a:endParaRPr dirty="0"/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22"/>
              <a:buNone/>
            </a:pPr>
            <a:r>
              <a:rPr lang="ru-RU" sz="249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результаты тестирования строго конфиденциальны! </a:t>
            </a:r>
            <a:endParaRPr sz="2497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 smtClean="0">
                <a:latin typeface="Arial"/>
                <a:ea typeface="Arial"/>
                <a:cs typeface="Arial"/>
                <a:sym typeface="Arial"/>
              </a:rPr>
              <a:t>Каждому 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обучающемуся присваивается индивидуальный код участника, который делает невозможным персонификацию данных.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Персональные результаты могут быть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доступны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 только трем лицам: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родителю, ребенку и педагогу-психологу.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496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200"/>
              <a:buFont typeface="Arial"/>
              <a:buNone/>
            </a:pPr>
            <a:r>
              <a:rPr lang="ru-RU" sz="2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будут получены Вами и вашим ребенком после проведения тестирования?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921" y="1544632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Основной принцип при сообщении результатов: </a:t>
            </a:r>
            <a:endParaRPr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«не навреди</a:t>
            </a:r>
            <a:r>
              <a:rPr lang="ru-RU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!»</a:t>
            </a:r>
            <a:endParaRPr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</a:pPr>
            <a:r>
              <a:rPr lang="ru-RU" sz="21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/>
          </a:p>
        </p:txBody>
      </p:sp>
      <p:sp>
        <p:nvSpPr>
          <p:cNvPr id="205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2380"/>
              <a:buFont typeface="Noto Sans Symbols"/>
              <a:buChar char="✔"/>
            </a:pPr>
            <a:r>
              <a:rPr lang="ru-RU" sz="2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Методика  СПТ  не  выявляет  наркопотребление </a:t>
            </a:r>
            <a:r>
              <a:rPr lang="ru-RU" sz="2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540"/>
              </a:spcBef>
              <a:spcAft>
                <a:spcPts val="0"/>
              </a:spcAft>
              <a:buSzPts val="2295"/>
              <a:buFont typeface="Noto Sans Symbols"/>
              <a:buChar char="✔"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Методика является опросом мнений и не оценивает самих детей!</a:t>
            </a:r>
            <a:r>
              <a:rPr lang="ru-RU" dirty="0">
                <a:latin typeface="Arial"/>
                <a:ea typeface="Arial"/>
                <a:cs typeface="Arial"/>
                <a:sym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858</Words>
  <Application>Microsoft Office PowerPoint</Application>
  <PresentationFormat>Экран (4:3)</PresentationFormat>
  <Paragraphs>81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Официальная</vt:lpstr>
      <vt:lpstr>  Социально-психологическое тестирование  по единой методике</vt:lpstr>
      <vt:lpstr>Презентация PowerPoint</vt:lpstr>
      <vt:lpstr>Презентация PowerPoint</vt:lpstr>
      <vt:lpstr>Презентация PowerPoint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Правила нахождения родителей на тестировании</vt:lpstr>
      <vt:lpstr>Что может получить участник социально-психологического тестирования?</vt:lpstr>
      <vt:lpstr>Как пройти социально-психологическое тестирование?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admin</cp:lastModifiedBy>
  <cp:revision>15</cp:revision>
  <dcterms:created xsi:type="dcterms:W3CDTF">2019-09-20T06:39:24Z</dcterms:created>
  <dcterms:modified xsi:type="dcterms:W3CDTF">2023-08-29T11:08:12Z</dcterms:modified>
</cp:coreProperties>
</file>